
<file path=[Content_Types].xml><?xml version="1.0" encoding="utf-8"?>
<Types xmlns="http://schemas.openxmlformats.org/package/2006/content-types">
  <Default Extension="bin" ContentType="application/vnd.openxmlformats-officedocument.oleObject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0"/>
  </p:notesMasterIdLst>
  <p:sldIdLst>
    <p:sldId id="287" r:id="rId2"/>
    <p:sldId id="294" r:id="rId3"/>
    <p:sldId id="307" r:id="rId4"/>
    <p:sldId id="303" r:id="rId5"/>
    <p:sldId id="323" r:id="rId6"/>
    <p:sldId id="302" r:id="rId7"/>
    <p:sldId id="308" r:id="rId8"/>
    <p:sldId id="313" r:id="rId9"/>
    <p:sldId id="319" r:id="rId10"/>
    <p:sldId id="301" r:id="rId11"/>
    <p:sldId id="320" r:id="rId12"/>
    <p:sldId id="314" r:id="rId13"/>
    <p:sldId id="316" r:id="rId14"/>
    <p:sldId id="318" r:id="rId15"/>
    <p:sldId id="311" r:id="rId16"/>
    <p:sldId id="312" r:id="rId17"/>
    <p:sldId id="322" r:id="rId18"/>
    <p:sldId id="321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63">
          <p15:clr>
            <a:srgbClr val="A4A3A4"/>
          </p15:clr>
        </p15:guide>
        <p15:guide id="2" pos="257">
          <p15:clr>
            <a:srgbClr val="A4A3A4"/>
          </p15:clr>
        </p15:guide>
        <p15:guide id="3" pos="7423">
          <p15:clr>
            <a:srgbClr val="A4A3A4"/>
          </p15:clr>
        </p15:guide>
        <p15:guide id="4" orient="horz" pos="420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6C6CC5"/>
    <a:srgbClr val="4545C5"/>
    <a:srgbClr val="1B3656"/>
    <a:srgbClr val="061E37"/>
    <a:srgbClr val="0B233D"/>
    <a:srgbClr val="648DBA"/>
    <a:srgbClr val="BABABA"/>
    <a:srgbClr val="144B59"/>
    <a:srgbClr val="0E36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57" autoAdjust="0"/>
    <p:restoredTop sz="96252" autoAdjust="0"/>
  </p:normalViewPr>
  <p:slideViewPr>
    <p:cSldViewPr snapToGrid="0" snapToObjects="1">
      <p:cViewPr varScale="1">
        <p:scale>
          <a:sx n="87" d="100"/>
          <a:sy n="87" d="100"/>
        </p:scale>
        <p:origin x="82" y="480"/>
      </p:cViewPr>
      <p:guideLst>
        <p:guide orient="horz" pos="663"/>
        <p:guide pos="257"/>
        <p:guide pos="7423"/>
        <p:guide orient="horz" pos="420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tiff>
</file>

<file path=ppt/media/image10.wmf>
</file>

<file path=ppt/media/image11.png>
</file>

<file path=ppt/media/image11.wmf>
</file>

<file path=ppt/media/image12.wmf>
</file>

<file path=ppt/media/image13.png>
</file>

<file path=ppt/media/image130.png>
</file>

<file path=ppt/media/image14.wmf>
</file>

<file path=ppt/media/image15.wmf>
</file>

<file path=ppt/media/image16.wmf>
</file>

<file path=ppt/media/image17.png>
</file>

<file path=ppt/media/image18.jpe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33.wmf>
</file>

<file path=ppt/media/image34.wmf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gif>
</file>

<file path=ppt/media/image43.png>
</file>

<file path=ppt/media/image44.wmf>
</file>

<file path=ppt/media/image45.png>
</file>

<file path=ppt/media/image46.png>
</file>

<file path=ppt/media/image47.wmf>
</file>

<file path=ppt/media/image48.wmf>
</file>

<file path=ppt/media/image49.png>
</file>

<file path=ppt/media/image5.png>
</file>

<file path=ppt/media/image50.svg>
</file>

<file path=ppt/media/image51.png>
</file>

<file path=ppt/media/image52.jpeg>
</file>

<file path=ppt/media/image53.wmf>
</file>

<file path=ppt/media/image54.wmf>
</file>

<file path=ppt/media/image55.wmf>
</file>

<file path=ppt/media/image56.png>
</file>

<file path=ppt/media/image57.png>
</file>

<file path=ppt/media/image58.wmf>
</file>

<file path=ppt/media/image59.png>
</file>

<file path=ppt/media/image6.wmf>
</file>

<file path=ppt/media/image60.wmf>
</file>

<file path=ppt/media/image61.png>
</file>

<file path=ppt/media/image62.png>
</file>

<file path=ppt/media/image7.wmf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DDD1A4-63E9-4C41-BD0C-A6576214358F}" type="datetimeFigureOut">
              <a:rPr kumimoji="1" lang="zh-CN" altLang="en-US" smtClean="0"/>
              <a:t>2023/7/25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F765C3-F77A-6D4A-A49F-194A41CA7D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大地纬度和地心纬度差别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F765C3-F77A-6D4A-A49F-194A41CA7DB6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433766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6985"/>
            <a:ext cx="12214136" cy="725214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53215" y="0"/>
            <a:ext cx="4527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F1D8F20-F945-584B-B149-8CCFBEFE16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6985"/>
            <a:ext cx="12214136" cy="725214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-10160" y="6669160"/>
            <a:ext cx="12214136" cy="199000"/>
          </a:xfrm>
          <a:prstGeom prst="rect">
            <a:avLst/>
          </a:prstGeom>
          <a:solidFill>
            <a:srgbClr val="2542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53215" y="0"/>
            <a:ext cx="4527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F1D8F20-F945-584B-B149-8CCFBEFE16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64C608-40B1-4030-A28D-5B74BC98ADCE}" type="datetimeFigureOut">
              <a:rPr lang="en-US" smtClean="0"/>
              <a:t>7/25/2023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1D8F20-F945-584B-B149-8CCFBEFE16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2.bin"/><Relationship Id="rId3" Type="http://schemas.openxmlformats.org/officeDocument/2006/relationships/hyperlink" Target="http://www.n2yo.com/" TargetMode="External"/><Relationship Id="rId7" Type="http://schemas.openxmlformats.org/officeDocument/2006/relationships/image" Target="../media/image33.wmf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11.bin"/><Relationship Id="rId11" Type="http://schemas.openxmlformats.org/officeDocument/2006/relationships/image" Target="../media/image3.svg"/><Relationship Id="rId5" Type="http://schemas.openxmlformats.org/officeDocument/2006/relationships/image" Target="../media/image32.png"/><Relationship Id="rId10" Type="http://schemas.openxmlformats.org/officeDocument/2006/relationships/image" Target="../media/image2.png"/><Relationship Id="rId4" Type="http://schemas.openxmlformats.org/officeDocument/2006/relationships/hyperlink" Target="https://www.satflare.com/track.asp?q=visual" TargetMode="External"/><Relationship Id="rId9" Type="http://schemas.openxmlformats.org/officeDocument/2006/relationships/image" Target="../media/image34.w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36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svg"/><Relationship Id="rId3" Type="http://schemas.openxmlformats.org/officeDocument/2006/relationships/image" Target="../media/image38.png"/><Relationship Id="rId7" Type="http://schemas.openxmlformats.org/officeDocument/2006/relationships/image" Target="../media/image2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44.w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png"/><Relationship Id="rId3" Type="http://schemas.openxmlformats.org/officeDocument/2006/relationships/image" Target="../media/image46.png"/><Relationship Id="rId7" Type="http://schemas.openxmlformats.org/officeDocument/2006/relationships/image" Target="../media/image48.wmf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15.bin"/><Relationship Id="rId5" Type="http://schemas.openxmlformats.org/officeDocument/2006/relationships/image" Target="../media/image47.wmf"/><Relationship Id="rId4" Type="http://schemas.openxmlformats.org/officeDocument/2006/relationships/oleObject" Target="../embeddings/oleObject14.bin"/><Relationship Id="rId9" Type="http://schemas.openxmlformats.org/officeDocument/2006/relationships/image" Target="../media/image50.sv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8.bin"/><Relationship Id="rId3" Type="http://schemas.openxmlformats.org/officeDocument/2006/relationships/image" Target="../media/image52.jpeg"/><Relationship Id="rId7" Type="http://schemas.openxmlformats.org/officeDocument/2006/relationships/image" Target="../media/image54.wmf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17.bin"/><Relationship Id="rId11" Type="http://schemas.openxmlformats.org/officeDocument/2006/relationships/image" Target="../media/image50.svg"/><Relationship Id="rId5" Type="http://schemas.openxmlformats.org/officeDocument/2006/relationships/image" Target="../media/image53.wmf"/><Relationship Id="rId10" Type="http://schemas.openxmlformats.org/officeDocument/2006/relationships/image" Target="../media/image49.png"/><Relationship Id="rId4" Type="http://schemas.openxmlformats.org/officeDocument/2006/relationships/oleObject" Target="../embeddings/oleObject16.bin"/><Relationship Id="rId9" Type="http://schemas.openxmlformats.org/officeDocument/2006/relationships/image" Target="../media/image55.wmf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.wmf"/><Relationship Id="rId13" Type="http://schemas.openxmlformats.org/officeDocument/2006/relationships/image" Target="../media/image50.svg"/><Relationship Id="rId3" Type="http://schemas.openxmlformats.org/officeDocument/2006/relationships/image" Target="../media/image57.png"/><Relationship Id="rId7" Type="http://schemas.openxmlformats.org/officeDocument/2006/relationships/oleObject" Target="../embeddings/oleObject20.bin"/><Relationship Id="rId12" Type="http://schemas.openxmlformats.org/officeDocument/2006/relationships/image" Target="../media/image49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9.png"/><Relationship Id="rId11" Type="http://schemas.openxmlformats.org/officeDocument/2006/relationships/image" Target="../media/image62.png"/><Relationship Id="rId5" Type="http://schemas.openxmlformats.org/officeDocument/2006/relationships/image" Target="../media/image58.wmf"/><Relationship Id="rId10" Type="http://schemas.openxmlformats.org/officeDocument/2006/relationships/image" Target="../media/image61.png"/><Relationship Id="rId4" Type="http://schemas.openxmlformats.org/officeDocument/2006/relationships/oleObject" Target="../embeddings/oleObject19.bin"/><Relationship Id="rId9" Type="http://schemas.openxmlformats.org/officeDocument/2006/relationships/hyperlink" Target="https://docs.astropy.org/en/stable/coordinates/common_errors.html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sv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.bin"/><Relationship Id="rId13" Type="http://schemas.openxmlformats.org/officeDocument/2006/relationships/image" Target="../media/image9.wmf"/><Relationship Id="rId3" Type="http://schemas.openxmlformats.org/officeDocument/2006/relationships/image" Target="../media/image4.png"/><Relationship Id="rId7" Type="http://schemas.openxmlformats.org/officeDocument/2006/relationships/image" Target="../media/image6.wmf"/><Relationship Id="rId12" Type="http://schemas.openxmlformats.org/officeDocument/2006/relationships/oleObject" Target="../embeddings/oleObject4.bin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1.bin"/><Relationship Id="rId11" Type="http://schemas.openxmlformats.org/officeDocument/2006/relationships/image" Target="../media/image8.wmf"/><Relationship Id="rId5" Type="http://schemas.openxmlformats.org/officeDocument/2006/relationships/image" Target="../media/image3.svg"/><Relationship Id="rId10" Type="http://schemas.openxmlformats.org/officeDocument/2006/relationships/oleObject" Target="../embeddings/oleObject3.bin"/><Relationship Id="rId4" Type="http://schemas.openxmlformats.org/officeDocument/2006/relationships/image" Target="../media/image2.png"/><Relationship Id="rId9" Type="http://schemas.openxmlformats.org/officeDocument/2006/relationships/image" Target="../media/image7.w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7.bin"/><Relationship Id="rId13" Type="http://schemas.openxmlformats.org/officeDocument/2006/relationships/image" Target="../media/image14.wmf"/><Relationship Id="rId3" Type="http://schemas.openxmlformats.org/officeDocument/2006/relationships/image" Target="../media/image3.svg"/><Relationship Id="rId7" Type="http://schemas.openxmlformats.org/officeDocument/2006/relationships/image" Target="../media/image11.wmf"/><Relationship Id="rId12" Type="http://schemas.openxmlformats.org/officeDocument/2006/relationships/oleObject" Target="../embeddings/oleObject8.bin"/><Relationship Id="rId17" Type="http://schemas.openxmlformats.org/officeDocument/2006/relationships/image" Target="../media/image16.wmf"/><Relationship Id="rId2" Type="http://schemas.openxmlformats.org/officeDocument/2006/relationships/image" Target="../media/image2.png"/><Relationship Id="rId16" Type="http://schemas.openxmlformats.org/officeDocument/2006/relationships/oleObject" Target="../embeddings/oleObject10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6.bin"/><Relationship Id="rId11" Type="http://schemas.openxmlformats.org/officeDocument/2006/relationships/image" Target="../media/image4.png"/><Relationship Id="rId5" Type="http://schemas.openxmlformats.org/officeDocument/2006/relationships/image" Target="../media/image10.wmf"/><Relationship Id="rId15" Type="http://schemas.openxmlformats.org/officeDocument/2006/relationships/image" Target="../media/image15.wmf"/><Relationship Id="rId10" Type="http://schemas.openxmlformats.org/officeDocument/2006/relationships/image" Target="../media/image13.png"/><Relationship Id="rId4" Type="http://schemas.openxmlformats.org/officeDocument/2006/relationships/oleObject" Target="../embeddings/oleObject5.bin"/><Relationship Id="rId9" Type="http://schemas.openxmlformats.org/officeDocument/2006/relationships/image" Target="../media/image12.wmf"/><Relationship Id="rId14" Type="http://schemas.openxmlformats.org/officeDocument/2006/relationships/oleObject" Target="../embeddings/oleObject9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22.png"/><Relationship Id="rId7" Type="http://schemas.openxmlformats.org/officeDocument/2006/relationships/image" Target="../media/image19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0.png"/><Relationship Id="rId5" Type="http://schemas.openxmlformats.org/officeDocument/2006/relationships/image" Target="../media/image23.png"/><Relationship Id="rId10" Type="http://schemas.openxmlformats.org/officeDocument/2006/relationships/image" Target="../media/image3.svg"/><Relationship Id="rId4" Type="http://schemas.openxmlformats.org/officeDocument/2006/relationships/image" Target="../media/image11.png"/><Relationship Id="rId9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Relationship Id="rId9" Type="http://schemas.openxmlformats.org/officeDocument/2006/relationships/image" Target="../media/image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</a:t>
            </a:fld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026570" y="4489774"/>
            <a:ext cx="2430734" cy="662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lnSpc>
                <a:spcPct val="150000"/>
              </a:lnSpc>
              <a:spcAft>
                <a:spcPts val="0"/>
              </a:spcAft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参考材料：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人造天体动力学与空间</a:t>
            </a: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态势感知导论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1332619" y="1874697"/>
            <a:ext cx="9527468" cy="2676711"/>
            <a:chOff x="2916" y="2952"/>
            <a:chExt cx="15004" cy="4215"/>
          </a:xfrm>
        </p:grpSpPr>
        <p:sp>
          <p:nvSpPr>
            <p:cNvPr id="2" name="矩形 1"/>
            <p:cNvSpPr/>
            <p:nvPr/>
          </p:nvSpPr>
          <p:spPr>
            <a:xfrm>
              <a:off x="3279" y="4265"/>
              <a:ext cx="14400" cy="121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Aft>
                  <a:spcPts val="0"/>
                </a:spcAft>
              </a:pPr>
              <a:r>
                <a:rPr lang="en-US" altLang="zh-CN" sz="4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04 </a:t>
              </a:r>
              <a:r>
                <a:rPr lang="zh-CN" altLang="en-US" sz="4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站心坐标系和观测几何</a:t>
              </a:r>
            </a:p>
          </p:txBody>
        </p:sp>
        <p:sp>
          <p:nvSpPr>
            <p:cNvPr id="8" name="矩形 7"/>
            <p:cNvSpPr/>
            <p:nvPr/>
          </p:nvSpPr>
          <p:spPr>
            <a:xfrm>
              <a:off x="3400" y="3462"/>
              <a:ext cx="14028" cy="3212"/>
            </a:xfrm>
            <a:prstGeom prst="rect">
              <a:avLst/>
            </a:prstGeom>
            <a:noFill/>
            <a:ln w="31750">
              <a:solidFill>
                <a:srgbClr val="061E37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144B59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3192" y="3196"/>
              <a:ext cx="725" cy="725"/>
            </a:xfrm>
            <a:prstGeom prst="rect">
              <a:avLst/>
            </a:prstGeom>
            <a:solidFill>
              <a:srgbClr val="648DBA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16973" y="6182"/>
              <a:ext cx="641" cy="708"/>
            </a:xfrm>
            <a:prstGeom prst="rect">
              <a:avLst/>
            </a:prstGeom>
            <a:solidFill>
              <a:srgbClr val="648DBA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17279" y="6459"/>
              <a:ext cx="641" cy="708"/>
            </a:xfrm>
            <a:prstGeom prst="rect">
              <a:avLst/>
            </a:prstGeom>
            <a:solidFill>
              <a:srgbClr val="1B3656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>
              <a:off x="2916" y="2952"/>
              <a:ext cx="725" cy="725"/>
            </a:xfrm>
            <a:prstGeom prst="rect">
              <a:avLst/>
            </a:prstGeom>
            <a:solidFill>
              <a:srgbClr val="1B3656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" name="矩形 3">
            <a:extLst>
              <a:ext uri="{FF2B5EF4-FFF2-40B4-BE49-F238E27FC236}">
                <a16:creationId xmlns:a16="http://schemas.microsoft.com/office/drawing/2014/main" id="{40C9EDEE-C428-CD5D-2D05-1EC178B15FB5}"/>
              </a:ext>
            </a:extLst>
          </p:cNvPr>
          <p:cNvSpPr/>
          <p:nvPr/>
        </p:nvSpPr>
        <p:spPr>
          <a:xfrm>
            <a:off x="3003414" y="4516087"/>
            <a:ext cx="5626779" cy="13086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lnSpc>
                <a:spcPct val="150000"/>
              </a:lnSpc>
              <a:spcAft>
                <a:spcPts val="0"/>
              </a:spcAft>
            </a:pP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《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航天动力学引论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》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第 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1.3~1.5 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节</a:t>
            </a: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《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球面天文学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》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第二、三章</a:t>
            </a: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3650274D-9BA1-B051-E073-2FA520F9F45B}"/>
              </a:ext>
            </a:extLst>
          </p:cNvPr>
          <p:cNvSpPr/>
          <p:nvPr/>
        </p:nvSpPr>
        <p:spPr>
          <a:xfrm>
            <a:off x="8085659" y="5483605"/>
            <a:ext cx="343233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chemeClr val="tx1"/>
                </a:solidFill>
                <a:latin typeface="华文行楷" panose="02010800040101010101" pitchFamily="2" charset="-122"/>
                <a:ea typeface="华文行楷" panose="02010800040101010101" pitchFamily="2" charset="-122"/>
                <a:sym typeface="+mn-ea"/>
              </a:rPr>
              <a:t>林厚源 </a:t>
            </a:r>
            <a:r>
              <a:rPr lang="en-US" altLang="zh-CN" sz="2400" b="1" dirty="0">
                <a:solidFill>
                  <a:schemeClr val="tx1"/>
                </a:solidFill>
                <a:latin typeface="华文行楷" panose="02010800040101010101" pitchFamily="2" charset="-122"/>
                <a:ea typeface="华文行楷" panose="02010800040101010101" pitchFamily="2" charset="-122"/>
                <a:sym typeface="+mn-ea"/>
              </a:rPr>
              <a:t>in </a:t>
            </a:r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  <a:sym typeface="+mn-ea"/>
              </a:rPr>
              <a:t>2023</a:t>
            </a:r>
          </a:p>
          <a:p>
            <a:pPr fontAlgn="auto">
              <a:spcAft>
                <a:spcPts val="0"/>
              </a:spcAft>
            </a:pPr>
            <a:r>
              <a:rPr lang="en-US" altLang="zh-CN" sz="2400" b="1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linhouyuan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@</a:t>
            </a:r>
            <a:r>
              <a:rPr lang="en-GB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ustc.edu.cn</a:t>
            </a:r>
            <a:endParaRPr lang="en-US" altLang="zh-CN" sz="24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5816967" cy="53932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星下点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大地纬度 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or 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地心纬度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3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算例：</a:t>
            </a:r>
            <a:endParaRPr lang="en-US" altLang="zh-CN" sz="32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已知卫星行下点坐标         </a:t>
            </a:r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，可见范围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，求这个范围上所有点的坐标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10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观测几何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313EAD2-DAA6-7D7A-86DF-99E9C3AB7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2882" y="917601"/>
            <a:ext cx="6618555" cy="4282975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540E47B9-7744-AADE-10A4-76F9E493AA46}"/>
              </a:ext>
            </a:extLst>
          </p:cNvPr>
          <p:cNvSpPr/>
          <p:nvPr/>
        </p:nvSpPr>
        <p:spPr>
          <a:xfrm>
            <a:off x="40530" y="3198916"/>
            <a:ext cx="5382882" cy="10382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</a:pPr>
            <a:r>
              <a:rPr lang="en-GB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3"/>
              </a:rPr>
              <a:t>www.n2yo.com</a:t>
            </a:r>
            <a:endParaRPr lang="en-GB" altLang="zh-CN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fontAlgn="auto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</a:pPr>
            <a:r>
              <a:rPr lang="en-GB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4"/>
              </a:rPr>
              <a:t>www.satflare.com/track.asp?q=visual</a:t>
            </a:r>
            <a:endParaRPr lang="zh-CN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1B8E956D-33DA-2B78-A210-6212CB114A96}"/>
              </a:ext>
            </a:extLst>
          </p:cNvPr>
          <p:cNvSpPr/>
          <p:nvPr/>
        </p:nvSpPr>
        <p:spPr>
          <a:xfrm>
            <a:off x="1110213" y="2384718"/>
            <a:ext cx="159991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绕地航天器</a:t>
            </a:r>
            <a:endParaRPr lang="zh-CN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8A388ABE-0CDB-1DF7-5B34-195252E00544}"/>
              </a:ext>
            </a:extLst>
          </p:cNvPr>
          <p:cNvSpPr/>
          <p:nvPr/>
        </p:nvSpPr>
        <p:spPr>
          <a:xfrm>
            <a:off x="2639788" y="2397307"/>
            <a:ext cx="236377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深空探测</a:t>
            </a: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行星科学</a:t>
            </a:r>
            <a:endParaRPr lang="zh-CN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F5FD152-942D-56D9-18C8-309C78850525}"/>
              </a:ext>
            </a:extLst>
          </p:cNvPr>
          <p:cNvSpPr/>
          <p:nvPr/>
        </p:nvSpPr>
        <p:spPr>
          <a:xfrm>
            <a:off x="7927432" y="711200"/>
            <a:ext cx="176998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星下点轨迹</a:t>
            </a:r>
            <a:endParaRPr 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8408D88F-B619-023F-09FD-9BC02019C2AC}"/>
              </a:ext>
            </a:extLst>
          </p:cNvPr>
          <p:cNvSpPr/>
          <p:nvPr/>
        </p:nvSpPr>
        <p:spPr>
          <a:xfrm>
            <a:off x="1132058" y="2779228"/>
            <a:ext cx="159991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陨落预报</a:t>
            </a:r>
            <a:endParaRPr lang="zh-CN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 descr="图片包含 图示&#10;&#10;描述已自动生成">
            <a:extLst>
              <a:ext uri="{FF2B5EF4-FFF2-40B4-BE49-F238E27FC236}">
                <a16:creationId xmlns:a16="http://schemas.microsoft.com/office/drawing/2014/main" id="{9B1C105B-4C1F-FB1C-6AAB-506EF1DB83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25055" y="3587403"/>
            <a:ext cx="3901620" cy="3016564"/>
          </a:xfrm>
          <a:prstGeom prst="rect">
            <a:avLst/>
          </a:prstGeom>
        </p:spPr>
      </p:pic>
      <p:graphicFrame>
        <p:nvGraphicFramePr>
          <p:cNvPr id="6" name="对象 5">
            <a:extLst>
              <a:ext uri="{FF2B5EF4-FFF2-40B4-BE49-F238E27FC236}">
                <a16:creationId xmlns:a16="http://schemas.microsoft.com/office/drawing/2014/main" id="{B166FD64-47F9-D9BE-63F6-56124D96FAC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14559955"/>
              </p:ext>
            </p:extLst>
          </p:nvPr>
        </p:nvGraphicFramePr>
        <p:xfrm>
          <a:off x="3601329" y="5538788"/>
          <a:ext cx="762000" cy="458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6" imgW="329040" imgH="196560" progId="Equation.AxMath">
                  <p:embed/>
                </p:oleObj>
              </mc:Choice>
              <mc:Fallback>
                <p:oleObj name="AxMath" r:id="rId6" imgW="329040" imgH="19656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601329" y="5538788"/>
                        <a:ext cx="762000" cy="4587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>
            <a:extLst>
              <a:ext uri="{FF2B5EF4-FFF2-40B4-BE49-F238E27FC236}">
                <a16:creationId xmlns:a16="http://schemas.microsoft.com/office/drawing/2014/main" id="{C3D67A06-1442-8A17-3880-704615A33A2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548553"/>
              </p:ext>
            </p:extLst>
          </p:nvPr>
        </p:nvGraphicFramePr>
        <p:xfrm>
          <a:off x="5701616" y="5578695"/>
          <a:ext cx="200705" cy="404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8" imgW="93240" imgH="189000" progId="Equation.AxMath">
                  <p:embed/>
                </p:oleObj>
              </mc:Choice>
              <mc:Fallback>
                <p:oleObj name="AxMath" r:id="rId8" imgW="93240" imgH="18900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701616" y="5578695"/>
                        <a:ext cx="200705" cy="4048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" name="图形 11" descr="困惑的脸轮廓 纯色填充">
            <a:extLst>
              <a:ext uri="{FF2B5EF4-FFF2-40B4-BE49-F238E27FC236}">
                <a16:creationId xmlns:a16="http://schemas.microsoft.com/office/drawing/2014/main" id="{70C5BA42-A803-FCBD-DFDE-A4BA6DA43EF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0" y="698088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3742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4804093" cy="1862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方法一：球面三角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11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观测几何</a:t>
            </a:r>
          </a:p>
        </p:txBody>
      </p:sp>
      <p:pic>
        <p:nvPicPr>
          <p:cNvPr id="4" name="图片 3" descr="图片包含 图示&#10;&#10;描述已自动生成">
            <a:extLst>
              <a:ext uri="{FF2B5EF4-FFF2-40B4-BE49-F238E27FC236}">
                <a16:creationId xmlns:a16="http://schemas.microsoft.com/office/drawing/2014/main" id="{D80C0BF4-F831-5884-6E72-F8DC1C01EB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2388" y="2336521"/>
            <a:ext cx="4297922" cy="3322968"/>
          </a:xfrm>
          <a:prstGeom prst="rect">
            <a:avLst/>
          </a:prstGeom>
        </p:spPr>
      </p:pic>
      <p:grpSp>
        <p:nvGrpSpPr>
          <p:cNvPr id="9" name="组合 8">
            <a:extLst>
              <a:ext uri="{FF2B5EF4-FFF2-40B4-BE49-F238E27FC236}">
                <a16:creationId xmlns:a16="http://schemas.microsoft.com/office/drawing/2014/main" id="{92B8CA64-F7B0-E1E9-699C-C818A225B02A}"/>
              </a:ext>
            </a:extLst>
          </p:cNvPr>
          <p:cNvGrpSpPr/>
          <p:nvPr/>
        </p:nvGrpSpPr>
        <p:grpSpPr>
          <a:xfrm>
            <a:off x="8395494" y="2228958"/>
            <a:ext cx="3357721" cy="3476043"/>
            <a:chOff x="3763327" y="3415115"/>
            <a:chExt cx="3019425" cy="3162300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23730E32-8A66-CF69-A668-05BF22BD08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63327" y="3415115"/>
              <a:ext cx="3019425" cy="3162300"/>
            </a:xfrm>
            <a:prstGeom prst="rect">
              <a:avLst/>
            </a:prstGeom>
          </p:spPr>
        </p:pic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7D1C19E8-B411-CA51-5412-3744B50F0561}"/>
                </a:ext>
              </a:extLst>
            </p:cNvPr>
            <p:cNvSpPr/>
            <p:nvPr/>
          </p:nvSpPr>
          <p:spPr>
            <a:xfrm rot="20426929">
              <a:off x="5035792" y="4310820"/>
              <a:ext cx="545226" cy="670399"/>
            </a:xfrm>
            <a:prstGeom prst="ellipse">
              <a:avLst/>
            </a:prstGeom>
            <a:noFill/>
            <a:ln w="38100">
              <a:solidFill>
                <a:srgbClr val="0000FF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矩形 9">
            <a:extLst>
              <a:ext uri="{FF2B5EF4-FFF2-40B4-BE49-F238E27FC236}">
                <a16:creationId xmlns:a16="http://schemas.microsoft.com/office/drawing/2014/main" id="{1DFC8EAF-EB66-3986-A777-E23B5BF671AE}"/>
              </a:ext>
            </a:extLst>
          </p:cNvPr>
          <p:cNvSpPr/>
          <p:nvPr/>
        </p:nvSpPr>
        <p:spPr>
          <a:xfrm>
            <a:off x="7738402" y="1052513"/>
            <a:ext cx="4222743" cy="1862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方法二：坐标转换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6330C9DE-6E78-2421-AA98-ADB2ABBC8E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855" y="2291009"/>
            <a:ext cx="3424401" cy="3413992"/>
          </a:xfrm>
          <a:prstGeom prst="rect">
            <a:avLst/>
          </a:prstGeom>
        </p:spPr>
      </p:pic>
      <p:pic>
        <p:nvPicPr>
          <p:cNvPr id="2" name="图形 1" descr="困惑的脸轮廓 纯色填充">
            <a:extLst>
              <a:ext uri="{FF2B5EF4-FFF2-40B4-BE49-F238E27FC236}">
                <a16:creationId xmlns:a16="http://schemas.microsoft.com/office/drawing/2014/main" id="{1A055ACB-B0E8-04C5-C164-BCDDAE57845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0" y="698088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7700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5059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航天器可见性条件</a:t>
            </a:r>
            <a:r>
              <a:rPr lang="en-US" altLang="zh-CN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</a:t>
            </a: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：夜晚（太阳落山）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4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航天器可见性条件</a:t>
            </a:r>
            <a:r>
              <a:rPr lang="en-US" altLang="zh-CN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</a:t>
            </a: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：被照亮（不在地影）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3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i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ψ</a:t>
            </a: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&lt; </a:t>
            </a:r>
            <a:r>
              <a:rPr lang="en-US" altLang="zh-CN" sz="2400" i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ψ</a:t>
            </a:r>
            <a:r>
              <a:rPr lang="en-US" altLang="zh-CN" sz="2400" baseline="-25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0</a:t>
            </a:r>
            <a:r>
              <a:rPr lang="en-US" altLang="zh-CN" sz="2400" b="1" baseline="-25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或 </a:t>
            </a:r>
            <a:r>
              <a:rPr lang="en-US" altLang="zh-CN" sz="2400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cos</a:t>
            </a:r>
            <a:r>
              <a:rPr lang="en-US" altLang="zh-CN" sz="2400" i="1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ψ</a:t>
            </a: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&gt;</a:t>
            </a: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cos</a:t>
            </a:r>
            <a:r>
              <a:rPr lang="en-US" altLang="zh-CN" sz="2400" i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ψ</a:t>
            </a:r>
            <a:r>
              <a:rPr lang="en-US" altLang="zh-CN" sz="2400" baseline="-25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0</a:t>
            </a:r>
            <a:endParaRPr lang="en-US" altLang="zh-CN" sz="2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观测相位角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(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通常定义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)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：</a:t>
            </a:r>
            <a:r>
              <a:rPr lang="en-US" altLang="zh-CN" sz="2400" i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φ</a:t>
            </a:r>
            <a:r>
              <a:rPr lang="en-US" altLang="zh-CN" sz="2400" b="1" i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24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4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0-180°</a:t>
            </a:r>
            <a:r>
              <a:rPr lang="zh-CN" altLang="en-US" sz="24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endParaRPr lang="en-US" altLang="zh-CN" sz="2400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影响目标亮度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/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可观测性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（见第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16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节课）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12</a:t>
            </a:fld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40677" y="6168636"/>
            <a:ext cx="674761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光学观测特有，雷达、激光理论上不受限制</a:t>
            </a:r>
            <a:endParaRPr lang="zh-CN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观测几何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4BD44A6-5983-33F2-095D-BEB9A97F35DF}"/>
              </a:ext>
            </a:extLst>
          </p:cNvPr>
          <p:cNvSpPr/>
          <p:nvPr/>
        </p:nvSpPr>
        <p:spPr>
          <a:xfrm>
            <a:off x="5369884" y="1894261"/>
            <a:ext cx="245314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en-US" altLang="zh-CN" sz="2400" i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β</a:t>
            </a:r>
            <a:r>
              <a:rPr lang="en-US" altLang="zh-CN" sz="2400" baseline="-25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0</a:t>
            </a:r>
            <a:r>
              <a:rPr lang="zh-CN" altLang="en-US" sz="24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：</a:t>
            </a:r>
            <a:r>
              <a:rPr lang="en-US" altLang="zh-CN" sz="24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9°</a:t>
            </a:r>
            <a:endParaRPr lang="zh-CN" sz="2400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614C86C-95CF-C6CE-835C-0296C7F74B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12294" y="827280"/>
            <a:ext cx="2067592" cy="210588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7598432D-ECA4-3554-4583-5503F3D38C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9541" y="1880221"/>
            <a:ext cx="3920343" cy="522235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B621A7F6-F3EC-D958-7189-BD9C1B99D9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00163" y="3464974"/>
            <a:ext cx="3530717" cy="629682"/>
          </a:xfrm>
          <a:prstGeom prst="rect">
            <a:avLst/>
          </a:prstGeom>
        </p:spPr>
      </p:pic>
      <p:grpSp>
        <p:nvGrpSpPr>
          <p:cNvPr id="23" name="组合 22">
            <a:extLst>
              <a:ext uri="{FF2B5EF4-FFF2-40B4-BE49-F238E27FC236}">
                <a16:creationId xmlns:a16="http://schemas.microsoft.com/office/drawing/2014/main" id="{2CA731C2-F129-8187-4975-8FCB03801066}"/>
              </a:ext>
            </a:extLst>
          </p:cNvPr>
          <p:cNvGrpSpPr/>
          <p:nvPr/>
        </p:nvGrpSpPr>
        <p:grpSpPr>
          <a:xfrm>
            <a:off x="7669726" y="3018901"/>
            <a:ext cx="3960984" cy="1751946"/>
            <a:chOff x="7823028" y="3253197"/>
            <a:chExt cx="3960984" cy="1751946"/>
          </a:xfrm>
        </p:grpSpPr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9A76593D-81C2-C6DA-132F-0B3E04373BF1}"/>
                </a:ext>
              </a:extLst>
            </p:cNvPr>
            <p:cNvGrpSpPr/>
            <p:nvPr/>
          </p:nvGrpSpPr>
          <p:grpSpPr>
            <a:xfrm>
              <a:off x="7823028" y="3253197"/>
              <a:ext cx="3960984" cy="1751946"/>
              <a:chOff x="7823028" y="3253197"/>
              <a:chExt cx="3960984" cy="1751946"/>
            </a:xfrm>
          </p:grpSpPr>
          <p:pic>
            <p:nvPicPr>
              <p:cNvPr id="20" name="图片 19">
                <a:extLst>
                  <a:ext uri="{FF2B5EF4-FFF2-40B4-BE49-F238E27FC236}">
                    <a16:creationId xmlns:a16="http://schemas.microsoft.com/office/drawing/2014/main" id="{F6601737-7D41-5ECF-4196-A1A30E81C2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823028" y="3253197"/>
                <a:ext cx="3206895" cy="1751946"/>
              </a:xfrm>
              <a:prstGeom prst="rect">
                <a:avLst/>
              </a:prstGeom>
            </p:spPr>
          </p:pic>
          <p:grpSp>
            <p:nvGrpSpPr>
              <p:cNvPr id="12" name="组合 11">
                <a:extLst>
                  <a:ext uri="{FF2B5EF4-FFF2-40B4-BE49-F238E27FC236}">
                    <a16:creationId xmlns:a16="http://schemas.microsoft.com/office/drawing/2014/main" id="{FCFCE490-F9D7-4C14-F6C6-607275332703}"/>
                  </a:ext>
                </a:extLst>
              </p:cNvPr>
              <p:cNvGrpSpPr/>
              <p:nvPr/>
            </p:nvGrpSpPr>
            <p:grpSpPr>
              <a:xfrm>
                <a:off x="7915959" y="3557772"/>
                <a:ext cx="3868053" cy="394385"/>
                <a:chOff x="7645571" y="3756102"/>
                <a:chExt cx="3868053" cy="394385"/>
              </a:xfrm>
            </p:grpSpPr>
            <p:sp>
              <p:nvSpPr>
                <p:cNvPr id="18" name="矩形 17">
                  <a:extLst>
                    <a:ext uri="{FF2B5EF4-FFF2-40B4-BE49-F238E27FC236}">
                      <a16:creationId xmlns:a16="http://schemas.microsoft.com/office/drawing/2014/main" id="{4F8B8977-69B8-15AD-F2B0-01634C238C3C}"/>
                    </a:ext>
                  </a:extLst>
                </p:cNvPr>
                <p:cNvSpPr/>
                <p:nvPr/>
              </p:nvSpPr>
              <p:spPr>
                <a:xfrm>
                  <a:off x="7645571" y="3811933"/>
                  <a:ext cx="1021789" cy="338554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 fontAlgn="auto">
                    <a:spcAft>
                      <a:spcPts val="0"/>
                    </a:spcAft>
                  </a:pPr>
                  <a:r>
                    <a:rPr lang="zh-CN" altLang="en-US" sz="1600" b="1" dirty="0">
                      <a:solidFill>
                        <a:srgbClr val="0000FF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日下点</a:t>
                  </a:r>
                  <a:endParaRPr lang="zh-CN" sz="1600" b="1" dirty="0">
                    <a:solidFill>
                      <a:srgbClr val="0000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19" name="矩形 18">
                  <a:extLst>
                    <a:ext uri="{FF2B5EF4-FFF2-40B4-BE49-F238E27FC236}">
                      <a16:creationId xmlns:a16="http://schemas.microsoft.com/office/drawing/2014/main" id="{0AA77C88-E40B-960E-240E-9999AE85B4A1}"/>
                    </a:ext>
                  </a:extLst>
                </p:cNvPr>
                <p:cNvSpPr/>
                <p:nvPr/>
              </p:nvSpPr>
              <p:spPr>
                <a:xfrm>
                  <a:off x="10491835" y="3756102"/>
                  <a:ext cx="1021789" cy="338554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 fontAlgn="auto">
                    <a:spcAft>
                      <a:spcPts val="0"/>
                    </a:spcAft>
                  </a:pPr>
                  <a:r>
                    <a:rPr lang="zh-CN" altLang="en-US" sz="1600" b="1" dirty="0">
                      <a:solidFill>
                        <a:srgbClr val="0000FF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地影线</a:t>
                  </a:r>
                  <a:endParaRPr lang="zh-CN" sz="1600" b="1" dirty="0">
                    <a:solidFill>
                      <a:srgbClr val="0000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sp>
          <p:nvSpPr>
            <p:cNvPr id="22" name="椭圆 21">
              <a:extLst>
                <a:ext uri="{FF2B5EF4-FFF2-40B4-BE49-F238E27FC236}">
                  <a16:creationId xmlns:a16="http://schemas.microsoft.com/office/drawing/2014/main" id="{33938977-59AE-67C9-78CC-74B1F230E582}"/>
                </a:ext>
              </a:extLst>
            </p:cNvPr>
            <p:cNvSpPr/>
            <p:nvPr/>
          </p:nvSpPr>
          <p:spPr>
            <a:xfrm>
              <a:off x="8595360" y="4276578"/>
              <a:ext cx="126609" cy="126609"/>
            </a:xfrm>
            <a:prstGeom prst="ellipse">
              <a:avLst/>
            </a:prstGeom>
            <a:solidFill>
              <a:srgbClr val="0000FF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7" name="图片 26">
            <a:extLst>
              <a:ext uri="{FF2B5EF4-FFF2-40B4-BE49-F238E27FC236}">
                <a16:creationId xmlns:a16="http://schemas.microsoft.com/office/drawing/2014/main" id="{8793B85F-A31F-F431-95E3-7C9C1E37BF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02909" y="4816434"/>
            <a:ext cx="2084842" cy="1837245"/>
          </a:xfrm>
          <a:prstGeom prst="rect">
            <a:avLst/>
          </a:prstGeom>
        </p:spPr>
      </p:pic>
      <p:pic>
        <p:nvPicPr>
          <p:cNvPr id="7" name="图形 6" descr="困惑的脸轮廓 纯色填充">
            <a:extLst>
              <a:ext uri="{FF2B5EF4-FFF2-40B4-BE49-F238E27FC236}">
                <a16:creationId xmlns:a16="http://schemas.microsoft.com/office/drawing/2014/main" id="{0F29AFC3-CBBD-0ED5-B8E2-F244FEC56DF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0" y="698088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6086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13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观测几何</a:t>
            </a:r>
          </a:p>
        </p:txBody>
      </p:sp>
      <p:pic>
        <p:nvPicPr>
          <p:cNvPr id="9" name="图片 8" descr="地图&#10;&#10;描述已自动生成">
            <a:extLst>
              <a:ext uri="{FF2B5EF4-FFF2-40B4-BE49-F238E27FC236}">
                <a16:creationId xmlns:a16="http://schemas.microsoft.com/office/drawing/2014/main" id="{779447AD-F379-DB1B-3EF4-F8C4235A05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3290" y="751392"/>
            <a:ext cx="8610600" cy="5838825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75E1A663-2CAD-D9B3-D5E0-1786C9E1A505}"/>
              </a:ext>
            </a:extLst>
          </p:cNvPr>
          <p:cNvSpPr/>
          <p:nvPr/>
        </p:nvSpPr>
        <p:spPr>
          <a:xfrm>
            <a:off x="444866" y="4177586"/>
            <a:ext cx="130842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600" b="1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目标星下点</a:t>
            </a:r>
            <a:endParaRPr lang="zh-CN" sz="1600" b="1" dirty="0">
              <a:solidFill>
                <a:srgbClr val="7030A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2E969B3-E9C3-A9B0-F866-B967CFAFEDDC}"/>
              </a:ext>
            </a:extLst>
          </p:cNvPr>
          <p:cNvSpPr/>
          <p:nvPr/>
        </p:nvSpPr>
        <p:spPr>
          <a:xfrm>
            <a:off x="10451483" y="1153032"/>
            <a:ext cx="130842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600" b="1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可观测范围</a:t>
            </a:r>
            <a:endParaRPr lang="zh-CN" sz="1600" b="1" dirty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4219CCE-59A3-DFC3-8F1D-0104EDA30A81}"/>
              </a:ext>
            </a:extLst>
          </p:cNvPr>
          <p:cNvSpPr/>
          <p:nvPr/>
        </p:nvSpPr>
        <p:spPr>
          <a:xfrm>
            <a:off x="401070" y="958040"/>
            <a:ext cx="130842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晨昏线</a:t>
            </a:r>
            <a:endParaRPr lang="zh-CN" sz="16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4E2EFF4-BA1F-30E1-0B6D-9C00C372E377}"/>
              </a:ext>
            </a:extLst>
          </p:cNvPr>
          <p:cNvSpPr/>
          <p:nvPr/>
        </p:nvSpPr>
        <p:spPr>
          <a:xfrm>
            <a:off x="10504721" y="3568824"/>
            <a:ext cx="148479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地影区域</a:t>
            </a:r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fontAlgn="auto">
              <a:spcAft>
                <a:spcPts val="0"/>
              </a:spcAft>
            </a:pPr>
            <a:r>
              <a:rPr lang="zh-CN" altLang="en-US" sz="1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（在同步轨道高度）</a:t>
            </a:r>
            <a:endParaRPr lang="zh-CN" sz="1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A5F10ECA-EFE2-8005-33C9-56927E7EFB50}"/>
              </a:ext>
            </a:extLst>
          </p:cNvPr>
          <p:cNvSpPr/>
          <p:nvPr/>
        </p:nvSpPr>
        <p:spPr>
          <a:xfrm>
            <a:off x="10438710" y="2913648"/>
            <a:ext cx="1616821" cy="338554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月光干扰范围</a:t>
            </a:r>
            <a:endParaRPr lang="zh-CN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874750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52086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视差：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地心视差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/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周日视差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恒星：忽略不计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太阳系天体：视差位移修正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人造卫星：站心坐标系和地心坐标系转换</a:t>
            </a:r>
            <a:endParaRPr lang="en-US" altLang="zh-CN" sz="32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12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周年视差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秒差距 </a:t>
            </a:r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~ 3.26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光年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14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视差、大气折射与光行差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1523721-8E60-55DD-632C-E0986EAC9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4296" y="1052513"/>
            <a:ext cx="2419688" cy="5210902"/>
          </a:xfrm>
          <a:prstGeom prst="rect">
            <a:avLst/>
          </a:prstGeom>
        </p:spPr>
      </p:pic>
      <p:graphicFrame>
        <p:nvGraphicFramePr>
          <p:cNvPr id="7" name="对象 6">
            <a:extLst>
              <a:ext uri="{FF2B5EF4-FFF2-40B4-BE49-F238E27FC236}">
                <a16:creationId xmlns:a16="http://schemas.microsoft.com/office/drawing/2014/main" id="{276136D6-3B4B-8853-3795-333A3FD86E0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90918679"/>
              </p:ext>
            </p:extLst>
          </p:nvPr>
        </p:nvGraphicFramePr>
        <p:xfrm>
          <a:off x="2557216" y="2400167"/>
          <a:ext cx="1660490" cy="550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3" imgW="569520" imgH="189360" progId="Equation.AxMath">
                  <p:embed/>
                </p:oleObj>
              </mc:Choice>
              <mc:Fallback>
                <p:oleObj name="AxMath" r:id="rId3" imgW="569520" imgH="18936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57216" y="2400167"/>
                        <a:ext cx="1660490" cy="5504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" name="图形 1" descr="紧张的脸轮廓 纯色填充">
            <a:extLst>
              <a:ext uri="{FF2B5EF4-FFF2-40B4-BE49-F238E27FC236}">
                <a16:creationId xmlns:a16="http://schemas.microsoft.com/office/drawing/2014/main" id="{D32EA4C4-272F-2307-6DB8-B8DD1027882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0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6098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28893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大气折射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（蒙气差）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光线经过大气层弯曲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15</a:t>
            </a:fld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9202100" y="5779395"/>
            <a:ext cx="285256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平面等密度大气</a:t>
            </a:r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视差、大气折射与光行差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F07A62E-9001-C3D9-B4EC-F1FD37D3D7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6024" y="1885187"/>
            <a:ext cx="3796650" cy="389420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899B53B3-0458-72BF-EDF6-D5E5605A10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22629" y="1969477"/>
            <a:ext cx="2856963" cy="3708376"/>
          </a:xfrm>
          <a:prstGeom prst="rect">
            <a:avLst/>
          </a:prstGeom>
        </p:spPr>
      </p:pic>
      <p:graphicFrame>
        <p:nvGraphicFramePr>
          <p:cNvPr id="13" name="对象 12">
            <a:extLst>
              <a:ext uri="{FF2B5EF4-FFF2-40B4-BE49-F238E27FC236}">
                <a16:creationId xmlns:a16="http://schemas.microsoft.com/office/drawing/2014/main" id="{81B1F984-3E67-37BD-165A-5D1DF764F6A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64972529"/>
              </p:ext>
            </p:extLst>
          </p:nvPr>
        </p:nvGraphicFramePr>
        <p:xfrm>
          <a:off x="350869" y="3082461"/>
          <a:ext cx="4495200" cy="4152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4" imgW="2079000" imgH="192240" progId="Equation.AxMath">
                  <p:embed/>
                </p:oleObj>
              </mc:Choice>
              <mc:Fallback>
                <p:oleObj name="AxMath" r:id="rId4" imgW="2079000" imgH="19224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0869" y="3082461"/>
                        <a:ext cx="4495200" cy="4152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对象 13">
            <a:extLst>
              <a:ext uri="{FF2B5EF4-FFF2-40B4-BE49-F238E27FC236}">
                <a16:creationId xmlns:a16="http://schemas.microsoft.com/office/drawing/2014/main" id="{F2B2A6AF-3CAF-F7FD-A38B-49B748528DF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07647023"/>
              </p:ext>
            </p:extLst>
          </p:nvPr>
        </p:nvGraphicFramePr>
        <p:xfrm>
          <a:off x="1310521" y="3830493"/>
          <a:ext cx="2416175" cy="38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6" imgW="1208160" imgH="190800" progId="Equation.AxMath">
                  <p:embed/>
                </p:oleObj>
              </mc:Choice>
              <mc:Fallback>
                <p:oleObj name="AxMath" r:id="rId6" imgW="1208160" imgH="19080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310521" y="3830493"/>
                        <a:ext cx="2416175" cy="38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图形 6" descr="眩晕的脸轮廓 纯色填充">
            <a:extLst>
              <a:ext uri="{FF2B5EF4-FFF2-40B4-BE49-F238E27FC236}">
                <a16:creationId xmlns:a16="http://schemas.microsoft.com/office/drawing/2014/main" id="{45ECA2C8-56CA-3960-1FA0-654B745CE78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0" y="709074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556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37942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光行差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产生原因：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）光速有限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）观测者在运动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运动方向</a:t>
            </a: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产生偏差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16</a:t>
            </a:fld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9893291" y="5639373"/>
            <a:ext cx="22803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光行差发现者</a:t>
            </a:r>
            <a:r>
              <a:rPr lang="en-GB" altLang="zh-CN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Bradley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基于“以太”给出的光行差解释</a:t>
            </a:r>
            <a:endParaRPr lang="zh-CN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视差、大气折射与光行差</a:t>
            </a: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6CCF888C-5CC8-1B65-67D1-25C6BBDAA7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2017" y="1782953"/>
            <a:ext cx="4412166" cy="3681675"/>
          </a:xfrm>
          <a:prstGeom prst="rect">
            <a:avLst/>
          </a:prstGeom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5DE2DC74-F828-7A7B-24FD-F3F78E41682E}"/>
              </a:ext>
            </a:extLst>
          </p:cNvPr>
          <p:cNvSpPr/>
          <p:nvPr/>
        </p:nvSpPr>
        <p:spPr>
          <a:xfrm>
            <a:off x="7480912" y="1033013"/>
            <a:ext cx="1069801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静止时  观测方向</a:t>
            </a:r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fontAlgn="auto">
              <a:spcAft>
                <a:spcPts val="0"/>
              </a:spcAft>
            </a:pPr>
            <a:r>
              <a:rPr lang="zh-CN" altLang="en-US" sz="1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（真方向）</a:t>
            </a:r>
            <a:endParaRPr lang="zh-CN" sz="1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B8842E41-9E41-0964-5B5D-62224DC6A242}"/>
              </a:ext>
            </a:extLst>
          </p:cNvPr>
          <p:cNvSpPr/>
          <p:nvPr/>
        </p:nvSpPr>
        <p:spPr>
          <a:xfrm>
            <a:off x="5262017" y="3038084"/>
            <a:ext cx="106980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光行时</a:t>
            </a:r>
            <a:endParaRPr lang="zh-CN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A69D1C74-A81B-9971-5925-9FABD7E02F2C}"/>
              </a:ext>
            </a:extLst>
          </p:cNvPr>
          <p:cNvSpPr/>
          <p:nvPr/>
        </p:nvSpPr>
        <p:spPr>
          <a:xfrm>
            <a:off x="8328541" y="4565962"/>
            <a:ext cx="106980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运动方向</a:t>
            </a:r>
            <a:endParaRPr lang="zh-CN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1C69E672-865B-57FF-7919-FB01FB19A593}"/>
              </a:ext>
            </a:extLst>
          </p:cNvPr>
          <p:cNvSpPr/>
          <p:nvPr/>
        </p:nvSpPr>
        <p:spPr>
          <a:xfrm>
            <a:off x="8697197" y="1033013"/>
            <a:ext cx="1069801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运动中  观测方向</a:t>
            </a:r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fontAlgn="auto">
              <a:spcAft>
                <a:spcPts val="0"/>
              </a:spcAft>
            </a:pPr>
            <a:r>
              <a:rPr lang="zh-CN" altLang="en-US" sz="1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（视方向）</a:t>
            </a:r>
            <a:endParaRPr lang="zh-CN" sz="1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3CC85CC-C90A-F595-7559-D92DAC563F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7231" y="3544743"/>
            <a:ext cx="1586948" cy="1871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5" name="对象 24">
            <a:extLst>
              <a:ext uri="{FF2B5EF4-FFF2-40B4-BE49-F238E27FC236}">
                <a16:creationId xmlns:a16="http://schemas.microsoft.com/office/drawing/2014/main" id="{4FC2F6CC-E33E-17AA-B893-1179CB14C12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11147926"/>
              </p:ext>
            </p:extLst>
          </p:nvPr>
        </p:nvGraphicFramePr>
        <p:xfrm>
          <a:off x="2084769" y="3738514"/>
          <a:ext cx="1389742" cy="7783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4" imgW="621360" imgH="347040" progId="Equation.AxMath">
                  <p:embed/>
                </p:oleObj>
              </mc:Choice>
              <mc:Fallback>
                <p:oleObj name="AxMath" r:id="rId4" imgW="621360" imgH="34704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084769" y="3738514"/>
                        <a:ext cx="1389742" cy="77839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3" name="对象 42">
            <a:extLst>
              <a:ext uri="{FF2B5EF4-FFF2-40B4-BE49-F238E27FC236}">
                <a16:creationId xmlns:a16="http://schemas.microsoft.com/office/drawing/2014/main" id="{584F0A12-2DBF-E1FE-FDCD-11910D5B54D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86225811"/>
              </p:ext>
            </p:extLst>
          </p:nvPr>
        </p:nvGraphicFramePr>
        <p:xfrm>
          <a:off x="1324202" y="4565962"/>
          <a:ext cx="3152775" cy="692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6" imgW="1575720" imgH="346680" progId="Equation.AxMath">
                  <p:embed/>
                </p:oleObj>
              </mc:Choice>
              <mc:Fallback>
                <p:oleObj name="AxMath" r:id="rId6" imgW="1575720" imgH="34668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324202" y="4565962"/>
                        <a:ext cx="3152775" cy="692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4" name="对象 43">
            <a:extLst>
              <a:ext uri="{FF2B5EF4-FFF2-40B4-BE49-F238E27FC236}">
                <a16:creationId xmlns:a16="http://schemas.microsoft.com/office/drawing/2014/main" id="{560427BF-7675-6FB0-0615-41717E880B2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08024480"/>
              </p:ext>
            </p:extLst>
          </p:nvPr>
        </p:nvGraphicFramePr>
        <p:xfrm>
          <a:off x="8404229" y="1143388"/>
          <a:ext cx="292968" cy="5818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8" imgW="111960" imgH="224280" progId="Equation.AxMath">
                  <p:embed/>
                </p:oleObj>
              </mc:Choice>
              <mc:Fallback>
                <p:oleObj name="AxMath" r:id="rId8" imgW="111960" imgH="22428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8404229" y="1143388"/>
                        <a:ext cx="292968" cy="5818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" name="图形 1" descr="眩晕的脸轮廓 纯色填充">
            <a:extLst>
              <a:ext uri="{FF2B5EF4-FFF2-40B4-BE49-F238E27FC236}">
                <a16:creationId xmlns:a16="http://schemas.microsoft.com/office/drawing/2014/main" id="{2EBBF8C6-2EF3-2B1C-15DD-B48A37C4823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0" y="709074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0137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41358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光行差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周日光行差：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~0.319″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地心到站心的转换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周年光行差：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光行差常数 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20.49552″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行星光行差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考虑光到达过程中行星运动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17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视差、大气折射与光行差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ED740AB9-41FE-071C-1E5C-E89C38E8F86C}"/>
              </a:ext>
            </a:extLst>
          </p:cNvPr>
          <p:cNvSpPr txBox="1"/>
          <p:nvPr/>
        </p:nvSpPr>
        <p:spPr>
          <a:xfrm>
            <a:off x="863974" y="2654249"/>
            <a:ext cx="3181919" cy="458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地心到站心的转换</a:t>
            </a:r>
            <a:endParaRPr lang="en-US" altLang="zh-CN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010DACCF-1CF1-B974-4C85-5686F8F2AC67}"/>
              </a:ext>
            </a:extLst>
          </p:cNvPr>
          <p:cNvGrpSpPr/>
          <p:nvPr/>
        </p:nvGrpSpPr>
        <p:grpSpPr>
          <a:xfrm>
            <a:off x="5281317" y="1128082"/>
            <a:ext cx="2073471" cy="2216329"/>
            <a:chOff x="3515969" y="3712107"/>
            <a:chExt cx="2073471" cy="2216329"/>
          </a:xfrm>
        </p:grpSpPr>
        <p:pic>
          <p:nvPicPr>
            <p:cNvPr id="36" name="图片 35">
              <a:extLst>
                <a:ext uri="{FF2B5EF4-FFF2-40B4-BE49-F238E27FC236}">
                  <a16:creationId xmlns:a16="http://schemas.microsoft.com/office/drawing/2014/main" id="{EE9F93BA-1206-E0E8-EFC6-091A871861A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15969" y="3712107"/>
              <a:ext cx="2073471" cy="2216329"/>
            </a:xfrm>
            <a:prstGeom prst="rect">
              <a:avLst/>
            </a:prstGeom>
          </p:spPr>
        </p:pic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600527DA-F7F8-1478-60F2-056C4922F42D}"/>
                </a:ext>
              </a:extLst>
            </p:cNvPr>
            <p:cNvSpPr/>
            <p:nvPr/>
          </p:nvSpPr>
          <p:spPr>
            <a:xfrm>
              <a:off x="3867689" y="4645289"/>
              <a:ext cx="790038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Aft>
                  <a:spcPts val="0"/>
                </a:spcAft>
              </a:pPr>
              <a:r>
                <a:rPr lang="zh-CN" altLang="en-US" sz="1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向点</a:t>
              </a:r>
            </a:p>
          </p:txBody>
        </p: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FA1A6DBD-2FF2-F9CA-222C-EAE8629134D2}"/>
              </a:ext>
            </a:extLst>
          </p:cNvPr>
          <p:cNvGrpSpPr/>
          <p:nvPr/>
        </p:nvGrpSpPr>
        <p:grpSpPr>
          <a:xfrm>
            <a:off x="8209227" y="1074304"/>
            <a:ext cx="2584796" cy="2027909"/>
            <a:chOff x="5609141" y="3904140"/>
            <a:chExt cx="2584796" cy="2027909"/>
          </a:xfrm>
        </p:grpSpPr>
        <p:pic>
          <p:nvPicPr>
            <p:cNvPr id="38" name="图片 37">
              <a:extLst>
                <a:ext uri="{FF2B5EF4-FFF2-40B4-BE49-F238E27FC236}">
                  <a16:creationId xmlns:a16="http://schemas.microsoft.com/office/drawing/2014/main" id="{D78CDD34-87A5-4D33-B0E6-AD4C8054B4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609141" y="3904140"/>
              <a:ext cx="2584796" cy="1832261"/>
            </a:xfrm>
            <a:prstGeom prst="rect">
              <a:avLst/>
            </a:prstGeom>
          </p:spPr>
        </p:pic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17B27BA8-0F01-7324-CA06-F18FEEB7BCC8}"/>
                </a:ext>
              </a:extLst>
            </p:cNvPr>
            <p:cNvSpPr/>
            <p:nvPr/>
          </p:nvSpPr>
          <p:spPr>
            <a:xfrm>
              <a:off x="7267459" y="5624272"/>
              <a:ext cx="790038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Aft>
                  <a:spcPts val="0"/>
                </a:spcAft>
              </a:pPr>
              <a:r>
                <a:rPr lang="zh-CN" altLang="en-US" sz="1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向点</a:t>
              </a:r>
            </a:p>
          </p:txBody>
        </p:sp>
      </p:grpSp>
      <p:graphicFrame>
        <p:nvGraphicFramePr>
          <p:cNvPr id="43" name="对象 42">
            <a:extLst>
              <a:ext uri="{FF2B5EF4-FFF2-40B4-BE49-F238E27FC236}">
                <a16:creationId xmlns:a16="http://schemas.microsoft.com/office/drawing/2014/main" id="{584F0A12-2DBF-E1FE-FDCD-11910D5B54D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65939420"/>
              </p:ext>
            </p:extLst>
          </p:nvPr>
        </p:nvGraphicFramePr>
        <p:xfrm>
          <a:off x="2263235" y="1206062"/>
          <a:ext cx="2466975" cy="692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4" imgW="1233000" imgH="346680" progId="Equation.AxMath">
                  <p:embed/>
                </p:oleObj>
              </mc:Choice>
              <mc:Fallback>
                <p:oleObj name="AxMath" r:id="rId4" imgW="1233000" imgH="346680" progId="Equation.AxMath">
                  <p:embed/>
                  <p:pic>
                    <p:nvPicPr>
                      <p:cNvPr id="43" name="对象 42">
                        <a:extLst>
                          <a:ext uri="{FF2B5EF4-FFF2-40B4-BE49-F238E27FC236}">
                            <a16:creationId xmlns:a16="http://schemas.microsoft.com/office/drawing/2014/main" id="{584F0A12-2DBF-E1FE-FDCD-11910D5B54D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263235" y="1206062"/>
                        <a:ext cx="2466975" cy="692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46" name="组合 45">
            <a:extLst>
              <a:ext uri="{FF2B5EF4-FFF2-40B4-BE49-F238E27FC236}">
                <a16:creationId xmlns:a16="http://schemas.microsoft.com/office/drawing/2014/main" id="{442195B2-7C94-6CE4-36B3-23EEC7992AB2}"/>
              </a:ext>
            </a:extLst>
          </p:cNvPr>
          <p:cNvGrpSpPr/>
          <p:nvPr/>
        </p:nvGrpSpPr>
        <p:grpSpPr>
          <a:xfrm>
            <a:off x="3915343" y="3520686"/>
            <a:ext cx="4106604" cy="2865629"/>
            <a:chOff x="3601759" y="3715175"/>
            <a:chExt cx="4106604" cy="2865629"/>
          </a:xfrm>
        </p:grpSpPr>
        <p:pic>
          <p:nvPicPr>
            <p:cNvPr id="44" name="图片 43">
              <a:extLst>
                <a:ext uri="{FF2B5EF4-FFF2-40B4-BE49-F238E27FC236}">
                  <a16:creationId xmlns:a16="http://schemas.microsoft.com/office/drawing/2014/main" id="{CD4E4B64-723C-177D-7022-5807E62564E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499622" y="3826015"/>
              <a:ext cx="2582985" cy="2754789"/>
            </a:xfrm>
            <a:prstGeom prst="rect">
              <a:avLst/>
            </a:prstGeom>
          </p:spPr>
        </p:pic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7767B841-C629-BA1F-A40A-9342AD600B1D}"/>
                </a:ext>
              </a:extLst>
            </p:cNvPr>
            <p:cNvSpPr/>
            <p:nvPr/>
          </p:nvSpPr>
          <p:spPr>
            <a:xfrm>
              <a:off x="6201227" y="4253049"/>
              <a:ext cx="106980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Aft>
                  <a:spcPts val="0"/>
                </a:spcAft>
              </a:pPr>
              <a:r>
                <a:rPr lang="zh-CN" altLang="en-US" sz="16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真方向</a:t>
              </a:r>
              <a:endParaRPr lang="zh-CN" sz="16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33218DC4-B9A8-ED6E-36A3-58DC23BD5FAC}"/>
                </a:ext>
              </a:extLst>
            </p:cNvPr>
            <p:cNvSpPr/>
            <p:nvPr/>
          </p:nvSpPr>
          <p:spPr>
            <a:xfrm>
              <a:off x="4592436" y="3715175"/>
              <a:ext cx="106980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Aft>
                  <a:spcPts val="0"/>
                </a:spcAft>
              </a:pPr>
              <a:r>
                <a:rPr lang="zh-CN" altLang="en-US" sz="16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视方向</a:t>
              </a:r>
              <a:endParaRPr lang="zh-CN" sz="16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B7A4F28A-93D4-7719-839C-C200F283F30C}"/>
                </a:ext>
              </a:extLst>
            </p:cNvPr>
            <p:cNvSpPr/>
            <p:nvPr/>
          </p:nvSpPr>
          <p:spPr>
            <a:xfrm>
              <a:off x="6018987" y="6144441"/>
              <a:ext cx="143428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Aft>
                  <a:spcPts val="0"/>
                </a:spcAft>
              </a:pPr>
              <a:r>
                <a:rPr lang="zh-CN" altLang="en-US" sz="16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地球运动方向</a:t>
              </a:r>
              <a:endParaRPr lang="zh-CN" sz="16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6D6F00A3-528A-68F5-5975-BFC2E45A39FB}"/>
                </a:ext>
              </a:extLst>
            </p:cNvPr>
            <p:cNvSpPr/>
            <p:nvPr/>
          </p:nvSpPr>
          <p:spPr>
            <a:xfrm>
              <a:off x="6274080" y="5274325"/>
              <a:ext cx="143428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Aft>
                  <a:spcPts val="0"/>
                </a:spcAft>
              </a:pPr>
              <a:r>
                <a:rPr lang="zh-CN" altLang="en-US" sz="16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行星运动方向</a:t>
              </a:r>
              <a:endParaRPr lang="zh-CN" sz="16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5" name="矩形 44">
              <a:extLst>
                <a:ext uri="{FF2B5EF4-FFF2-40B4-BE49-F238E27FC236}">
                  <a16:creationId xmlns:a16="http://schemas.microsoft.com/office/drawing/2014/main" id="{1E1B9AAC-D631-7303-EBC0-384D21771C5B}"/>
                </a:ext>
              </a:extLst>
            </p:cNvPr>
            <p:cNvSpPr/>
            <p:nvPr/>
          </p:nvSpPr>
          <p:spPr>
            <a:xfrm>
              <a:off x="3601759" y="4548090"/>
              <a:ext cx="192484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Aft>
                  <a:spcPts val="0"/>
                </a:spcAft>
              </a:pPr>
              <a:r>
                <a:rPr lang="zh-CN" altLang="en-US" sz="16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“发”光时刻方向</a:t>
              </a:r>
              <a:endParaRPr lang="zh-CN" sz="16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aphicFrame>
        <p:nvGraphicFramePr>
          <p:cNvPr id="47" name="对象 46">
            <a:extLst>
              <a:ext uri="{FF2B5EF4-FFF2-40B4-BE49-F238E27FC236}">
                <a16:creationId xmlns:a16="http://schemas.microsoft.com/office/drawing/2014/main" id="{1F8B713E-B63B-77F9-9E82-09EED2B6776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28245020"/>
              </p:ext>
            </p:extLst>
          </p:nvPr>
        </p:nvGraphicFramePr>
        <p:xfrm>
          <a:off x="1314513" y="5131594"/>
          <a:ext cx="3092450" cy="692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7" imgW="1545840" imgH="346680" progId="Equation.AxMath">
                  <p:embed/>
                </p:oleObj>
              </mc:Choice>
              <mc:Fallback>
                <p:oleObj name="AxMath" r:id="rId7" imgW="1545840" imgH="346680" progId="Equation.AxMath">
                  <p:embed/>
                  <p:pic>
                    <p:nvPicPr>
                      <p:cNvPr id="43" name="对象 42">
                        <a:extLst>
                          <a:ext uri="{FF2B5EF4-FFF2-40B4-BE49-F238E27FC236}">
                            <a16:creationId xmlns:a16="http://schemas.microsoft.com/office/drawing/2014/main" id="{584F0A12-2DBF-E1FE-FDCD-11910D5B54D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314513" y="5131594"/>
                        <a:ext cx="3092450" cy="692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4" name="组合 33">
            <a:extLst>
              <a:ext uri="{FF2B5EF4-FFF2-40B4-BE49-F238E27FC236}">
                <a16:creationId xmlns:a16="http://schemas.microsoft.com/office/drawing/2014/main" id="{79F2C746-3736-0D59-CA23-A7049A6EF0D8}"/>
              </a:ext>
            </a:extLst>
          </p:cNvPr>
          <p:cNvGrpSpPr/>
          <p:nvPr/>
        </p:nvGrpSpPr>
        <p:grpSpPr>
          <a:xfrm>
            <a:off x="7420570" y="3044637"/>
            <a:ext cx="4566563" cy="3616375"/>
            <a:chOff x="3664843" y="3012085"/>
            <a:chExt cx="4566563" cy="3616375"/>
          </a:xfrm>
          <a:solidFill>
            <a:schemeClr val="bg1">
              <a:lumMod val="95000"/>
              <a:alpha val="75000"/>
            </a:schemeClr>
          </a:solidFill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DB96FEAC-D8AC-FCC5-CA1E-D51DD74F1AA2}"/>
                </a:ext>
              </a:extLst>
            </p:cNvPr>
            <p:cNvSpPr/>
            <p:nvPr/>
          </p:nvSpPr>
          <p:spPr>
            <a:xfrm>
              <a:off x="3664843" y="3012085"/>
              <a:ext cx="4566563" cy="3616375"/>
            </a:xfrm>
            <a:prstGeom prst="rect">
              <a:avLst/>
            </a:prstGeom>
            <a:solidFill>
              <a:schemeClr val="bg1">
                <a:lumMod val="95000"/>
                <a:alpha val="85000"/>
              </a:schemeClr>
            </a:solidFill>
            <a:ln w="28575"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square">
              <a:spAutoFit/>
            </a:bodyPr>
            <a:lstStyle/>
            <a:p>
              <a:pPr fontAlgn="auto">
                <a:spcAft>
                  <a:spcPts val="0"/>
                </a:spcAft>
              </a:pPr>
              <a:r>
                <a:rPr lang="en-GB" altLang="zh-CN" sz="1400" dirty="0">
                  <a:solidFill>
                    <a:srgbClr val="0000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import </a:t>
              </a:r>
              <a:r>
                <a:rPr lang="en-GB" altLang="zh-CN" sz="1400" dirty="0" err="1">
                  <a:solidFill>
                    <a:srgbClr val="0000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astropy.units</a:t>
              </a:r>
              <a:r>
                <a:rPr lang="en-GB" altLang="zh-CN" sz="1400" dirty="0">
                  <a:solidFill>
                    <a:srgbClr val="0000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 as u</a:t>
              </a:r>
            </a:p>
            <a:p>
              <a:pPr fontAlgn="auto">
                <a:spcAft>
                  <a:spcPts val="0"/>
                </a:spcAft>
              </a:pPr>
              <a:r>
                <a:rPr lang="en-GB" altLang="zh-CN" sz="1400" dirty="0">
                  <a:solidFill>
                    <a:srgbClr val="0000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from astropy.time import Time</a:t>
              </a:r>
            </a:p>
            <a:p>
              <a:pPr fontAlgn="auto">
                <a:spcAft>
                  <a:spcPts val="0"/>
                </a:spcAft>
              </a:pPr>
              <a:r>
                <a:rPr lang="en-GB" altLang="zh-CN" sz="1400" dirty="0">
                  <a:solidFill>
                    <a:srgbClr val="0000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from astropy.coordinates import EarthLocation, AltAz</a:t>
              </a:r>
            </a:p>
            <a:p>
              <a:pPr fontAlgn="auto">
                <a:spcAft>
                  <a:spcPts val="0"/>
                </a:spcAft>
              </a:pPr>
              <a:r>
                <a:rPr lang="en-GB" altLang="zh-CN" sz="1400" dirty="0">
                  <a:solidFill>
                    <a:srgbClr val="0000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t = Time('J2000')</a:t>
              </a:r>
            </a:p>
            <a:p>
              <a:pPr fontAlgn="auto">
                <a:spcAft>
                  <a:spcPts val="0"/>
                </a:spcAft>
              </a:pPr>
              <a:r>
                <a:rPr lang="en-GB" altLang="zh-CN" sz="1400" dirty="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obj1</a:t>
              </a:r>
              <a:r>
                <a:rPr lang="en-GB" altLang="zh-CN" sz="1400" dirty="0">
                  <a:solidFill>
                    <a:srgbClr val="0000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 = EarthLocation(0*u.deg, 0*u.deg, height=</a:t>
              </a:r>
              <a:r>
                <a:rPr lang="en-GB" altLang="zh-CN" sz="1400" dirty="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10.*u.km</a:t>
              </a:r>
              <a:r>
                <a:rPr lang="en-GB" altLang="zh-CN" sz="1400" dirty="0">
                  <a:solidFill>
                    <a:srgbClr val="0000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)</a:t>
              </a:r>
            </a:p>
            <a:p>
              <a:pPr fontAlgn="auto">
                <a:spcAft>
                  <a:spcPts val="0"/>
                </a:spcAft>
              </a:pPr>
              <a:r>
                <a:rPr lang="en-GB" altLang="zh-CN" sz="1400" dirty="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obj2</a:t>
              </a:r>
              <a:r>
                <a:rPr lang="en-GB" altLang="zh-CN" sz="1400" dirty="0">
                  <a:solidFill>
                    <a:srgbClr val="0000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 = EarthLocation(0*u.deg, 0*u.deg, height=</a:t>
              </a:r>
              <a:r>
                <a:rPr lang="en-GB" altLang="zh-CN" sz="1400" dirty="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36000.*u.km</a:t>
              </a:r>
              <a:r>
                <a:rPr lang="en-GB" altLang="zh-CN" sz="1400" dirty="0">
                  <a:solidFill>
                    <a:srgbClr val="0000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)</a:t>
              </a:r>
            </a:p>
            <a:p>
              <a:pPr fontAlgn="auto">
                <a:spcAft>
                  <a:spcPts val="0"/>
                </a:spcAft>
              </a:pPr>
              <a:r>
                <a:rPr lang="en-GB" altLang="zh-CN" sz="1400" dirty="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home</a:t>
              </a:r>
              <a:r>
                <a:rPr lang="en-GB" altLang="zh-CN" sz="1400" dirty="0">
                  <a:solidFill>
                    <a:srgbClr val="0000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 = EarthLocation(0*u.deg, 0*u.deg, height=</a:t>
              </a:r>
              <a:r>
                <a:rPr lang="en-GB" altLang="zh-CN" sz="1400" dirty="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0.*u.km</a:t>
              </a:r>
              <a:r>
                <a:rPr lang="en-GB" altLang="zh-CN" sz="1400" dirty="0">
                  <a:solidFill>
                    <a:srgbClr val="0000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)</a:t>
              </a:r>
            </a:p>
            <a:p>
              <a:pPr fontAlgn="auto">
                <a:spcAft>
                  <a:spcPts val="0"/>
                </a:spcAft>
              </a:pPr>
              <a:r>
                <a:rPr lang="en-GB" altLang="zh-CN" sz="1400" dirty="0">
                  <a:solidFill>
                    <a:srgbClr val="0000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altaz_frame = AltAz(obstime=t, </a:t>
              </a:r>
              <a:r>
                <a:rPr lang="en-GB" altLang="zh-CN" sz="1400" dirty="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location=home</a:t>
              </a:r>
              <a:r>
                <a:rPr lang="en-GB" altLang="zh-CN" sz="1400" dirty="0">
                  <a:solidFill>
                    <a:srgbClr val="0000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)</a:t>
              </a:r>
            </a:p>
            <a:p>
              <a:pPr fontAlgn="auto">
                <a:spcAft>
                  <a:spcPts val="0"/>
                </a:spcAft>
              </a:pPr>
              <a:endParaRPr lang="en-GB" altLang="zh-CN" sz="1400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  <a:p>
              <a:pPr fontAlgn="auto">
                <a:spcAft>
                  <a:spcPts val="0"/>
                </a:spcAft>
              </a:pPr>
              <a:r>
                <a:rPr lang="en-GB" altLang="zh-CN" sz="1400" dirty="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obj1</a:t>
              </a:r>
              <a:r>
                <a:rPr lang="en-GB" altLang="zh-CN" sz="1400" dirty="0">
                  <a:solidFill>
                    <a:srgbClr val="0000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.get_itrs(t).transform_to(altaz_frame).</a:t>
              </a:r>
              <a:r>
                <a:rPr lang="en-GB" altLang="zh-CN" sz="1400" dirty="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alt</a:t>
              </a:r>
              <a:endParaRPr lang="en-GB" altLang="zh-CN" sz="1400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  <a:p>
              <a:pPr fontAlgn="auto">
                <a:spcAft>
                  <a:spcPts val="0"/>
                </a:spcAft>
              </a:pPr>
              <a:r>
                <a:rPr lang="en-GB" altLang="zh-CN" sz="1400" dirty="0">
                  <a:solidFill>
                    <a:srgbClr val="0000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Out[1]: </a:t>
              </a:r>
            </a:p>
            <a:p>
              <a:pPr fontAlgn="auto">
                <a:spcAft>
                  <a:spcPts val="0"/>
                </a:spcAft>
              </a:pPr>
              <a:r>
                <a:rPr lang="en-GB" altLang="zh-CN" sz="1400" dirty="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obj2</a:t>
              </a:r>
              <a:r>
                <a:rPr lang="en-GB" altLang="zh-CN" sz="1400" dirty="0">
                  <a:solidFill>
                    <a:srgbClr val="0000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.get_itrs(t).transform_to(altaz_frame).</a:t>
              </a:r>
              <a:r>
                <a:rPr lang="en-GB" altLang="zh-CN" sz="1400" dirty="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alt</a:t>
              </a:r>
              <a:endParaRPr lang="en-GB" altLang="zh-CN" sz="1400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  <a:p>
              <a:pPr fontAlgn="auto">
                <a:spcAft>
                  <a:spcPts val="0"/>
                </a:spcAft>
              </a:pPr>
              <a:r>
                <a:rPr lang="en-GB" altLang="zh-CN" sz="1400" dirty="0">
                  <a:solidFill>
                    <a:srgbClr val="0000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Out[2]:</a:t>
              </a:r>
              <a:endParaRPr lang="en-GB" altLang="zh-CN" sz="14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  <a:p>
              <a:pPr fontAlgn="auto">
                <a:spcAft>
                  <a:spcPts val="0"/>
                </a:spcAft>
              </a:pPr>
              <a:endParaRPr lang="en-GB" altLang="zh-CN" sz="1400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  <a:p>
              <a:pPr algn="ctr" fontAlgn="auto">
                <a:spcAft>
                  <a:spcPts val="0"/>
                </a:spcAft>
              </a:pPr>
              <a:r>
                <a:rPr lang="zh-CN" altLang="en-US" sz="1400" dirty="0">
                  <a:solidFill>
                    <a:srgbClr val="0000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来源：</a:t>
              </a:r>
              <a:r>
                <a:rPr lang="en-US" altLang="zh-CN" sz="1400" dirty="0">
                  <a:solidFill>
                    <a:srgbClr val="0000FF"/>
                  </a:solidFill>
                  <a:hlinkClick r:id="rId9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 Common mistakes — Astropy</a:t>
              </a:r>
              <a:endParaRPr lang="en-US" altLang="zh-CN" sz="1400" dirty="0">
                <a:solidFill>
                  <a:srgbClr val="0000FF"/>
                </a:solidFill>
              </a:endParaRPr>
            </a:p>
            <a:p>
              <a:pPr algn="ctr" fontAlgn="auto">
                <a:spcBef>
                  <a:spcPts val="600"/>
                </a:spcBef>
                <a:spcAft>
                  <a:spcPts val="0"/>
                </a:spcAft>
              </a:pPr>
              <a:r>
                <a:rPr lang="zh-CN" altLang="en-US" sz="1400" b="1" dirty="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任何软件包的使用必须阅读所有使用说明</a:t>
              </a:r>
              <a:endParaRPr lang="zh-CN" sz="14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pic>
          <p:nvPicPr>
            <p:cNvPr id="31" name="图片 30">
              <a:extLst>
                <a:ext uri="{FF2B5EF4-FFF2-40B4-BE49-F238E27FC236}">
                  <a16:creationId xmlns:a16="http://schemas.microsoft.com/office/drawing/2014/main" id="{69DF7CA5-BD63-B03F-1FBD-C7855CACB41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4330048" y="5183629"/>
              <a:ext cx="1409822" cy="228620"/>
            </a:xfrm>
            <a:prstGeom prst="rect">
              <a:avLst/>
            </a:prstGeom>
            <a:grpFill/>
          </p:spPr>
        </p:pic>
        <p:pic>
          <p:nvPicPr>
            <p:cNvPr id="33" name="图片 32">
              <a:extLst>
                <a:ext uri="{FF2B5EF4-FFF2-40B4-BE49-F238E27FC236}">
                  <a16:creationId xmlns:a16="http://schemas.microsoft.com/office/drawing/2014/main" id="{68F32F7A-056E-02AA-0513-9603F09595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4356720" y="5631422"/>
              <a:ext cx="1356478" cy="213378"/>
            </a:xfrm>
            <a:prstGeom prst="rect">
              <a:avLst/>
            </a:prstGeom>
            <a:grpFill/>
          </p:spPr>
        </p:pic>
      </p:grpSp>
      <p:pic>
        <p:nvPicPr>
          <p:cNvPr id="2" name="图形 1" descr="眩晕的脸轮廓 纯色填充">
            <a:extLst>
              <a:ext uri="{FF2B5EF4-FFF2-40B4-BE49-F238E27FC236}">
                <a16:creationId xmlns:a16="http://schemas.microsoft.com/office/drawing/2014/main" id="{9B71D3DC-A6E4-26D3-E973-2BC7D160637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0" y="709074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9276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4274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人造天体观测中，需不需要考虑？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(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地心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)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视差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大气折射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光行差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周日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周年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光行时内目标运动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18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视差、大气折射与光行差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2787D93A-ACA0-86A8-5C75-F74D9A2F78A3}"/>
              </a:ext>
            </a:extLst>
          </p:cNvPr>
          <p:cNvSpPr/>
          <p:nvPr/>
        </p:nvSpPr>
        <p:spPr>
          <a:xfrm>
            <a:off x="4172834" y="1052512"/>
            <a:ext cx="3240999" cy="4274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800" b="1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√</a:t>
            </a:r>
            <a:endParaRPr lang="en-US" altLang="zh-CN" sz="2800" b="1" dirty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×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800" b="1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√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273050" lvl="1">
              <a:lnSpc>
                <a:spcPct val="150000"/>
              </a:lnSpc>
            </a:pP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低精度下可忽略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273050" lvl="1">
              <a:lnSpc>
                <a:spcPct val="150000"/>
              </a:lnSpc>
            </a:pPr>
            <a:r>
              <a:rPr lang="zh-CN" altLang="en-US" sz="2400" b="1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√</a:t>
            </a:r>
            <a:endParaRPr lang="en-US" altLang="zh-CN" sz="2400" b="1" dirty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273050" lvl="1">
              <a:lnSpc>
                <a:spcPct val="150000"/>
              </a:lnSpc>
            </a:pP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低精度下可忽略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0935BB5-7977-5A8D-BAD6-B7CF343941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3942" y="2083847"/>
            <a:ext cx="3370165" cy="2690305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  <p:pic>
        <p:nvPicPr>
          <p:cNvPr id="6" name="图形 5" descr="紧张的脸轮廓 纯色填充">
            <a:extLst>
              <a:ext uri="{FF2B5EF4-FFF2-40B4-BE49-F238E27FC236}">
                <a16:creationId xmlns:a16="http://schemas.microsoft.com/office/drawing/2014/main" id="{0489F0D7-0FFF-3836-2112-5BAE21A303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18415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725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3959362" y="2056588"/>
            <a:ext cx="6824062" cy="29599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3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站心坐标系</a:t>
            </a:r>
            <a:endParaRPr lang="en-US" altLang="zh-CN" sz="32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站心坐标</a:t>
            </a:r>
            <a:endParaRPr lang="en-US" altLang="zh-CN" sz="32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观测几何</a:t>
            </a:r>
            <a:endParaRPr lang="en-US" altLang="zh-CN" sz="32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3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视差、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大气折射</a:t>
            </a:r>
            <a:r>
              <a:rPr lang="zh-CN" altLang="en-US" sz="3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与光行差</a:t>
            </a:r>
            <a:endParaRPr lang="en-US" altLang="zh-CN" sz="32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2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提纲</a:t>
            </a:r>
          </a:p>
        </p:txBody>
      </p:sp>
    </p:spTree>
    <p:extLst>
      <p:ext uri="{BB962C8B-B14F-4D97-AF65-F5344CB8AC3E}">
        <p14:creationId xmlns:p14="http://schemas.microsoft.com/office/powerpoint/2010/main" val="1001164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49085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站心地平坐标系</a:t>
            </a:r>
            <a:r>
              <a:rPr lang="zh-CN" altLang="en-US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（</a:t>
            </a:r>
            <a:r>
              <a:rPr lang="en-US" altLang="zh-CN" sz="2800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A</a:t>
            </a:r>
            <a:r>
              <a:rPr lang="zh-CN" altLang="en-US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，</a:t>
            </a:r>
            <a:r>
              <a:rPr lang="en-US" altLang="zh-CN" sz="2800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h</a:t>
            </a:r>
            <a:r>
              <a:rPr lang="zh-CN" altLang="en-US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）</a:t>
            </a:r>
            <a:endParaRPr lang="en-US" altLang="zh-CN" sz="28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优点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定义直观，便于实现</a:t>
            </a: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易于直接进行观测</a:t>
            </a: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缺点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同一日标的天顶（及地平坐标）随观测者的变化而变</a:t>
            </a: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地平坐标随周日运动非线性变化</a:t>
            </a: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站心赤道坐标系</a:t>
            </a:r>
            <a:r>
              <a:rPr lang="zh-CN" altLang="en-US" sz="28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（</a:t>
            </a:r>
            <a:r>
              <a:rPr lang="en-US" altLang="zh-CN" sz="2800" i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α</a:t>
            </a:r>
            <a:r>
              <a:rPr lang="zh-CN" altLang="en-US" sz="28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，</a:t>
            </a:r>
            <a:r>
              <a:rPr lang="en-US" altLang="zh-CN" sz="2800" i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δ</a:t>
            </a:r>
            <a:r>
              <a:rPr lang="zh-CN" altLang="en-US" sz="28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）</a:t>
            </a:r>
            <a:endParaRPr lang="en-US" altLang="zh-CN" sz="2800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?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3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站心坐标系</a:t>
            </a:r>
          </a:p>
        </p:txBody>
      </p:sp>
      <p:pic>
        <p:nvPicPr>
          <p:cNvPr id="4" name="图形 3" descr="困惑的脸轮廓 纯色填充">
            <a:extLst>
              <a:ext uri="{FF2B5EF4-FFF2-40B4-BE49-F238E27FC236}">
                <a16:creationId xmlns:a16="http://schemas.microsoft.com/office/drawing/2014/main" id="{F7BD5593-A3D5-EF22-7A56-A912FFAC54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711200"/>
            <a:ext cx="571360" cy="57136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81685BE-314A-AD25-CD00-5382C3A632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8413" y="1207017"/>
            <a:ext cx="3071838" cy="2771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195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2A92C011-1307-51B8-B306-C9444397344E}"/>
              </a:ext>
            </a:extLst>
          </p:cNvPr>
          <p:cNvSpPr/>
          <p:nvPr/>
        </p:nvSpPr>
        <p:spPr>
          <a:xfrm>
            <a:off x="407987" y="1052513"/>
            <a:ext cx="11376025" cy="44590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站心地平坐标系 </a:t>
            </a:r>
            <a:r>
              <a:rPr lang="en-US" altLang="zh-CN" sz="2800" b="1" i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ρ'  </a:t>
            </a: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zh-CN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—&gt;</a:t>
            </a: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  </a:t>
            </a: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站心赤道坐标系 </a:t>
            </a:r>
            <a:r>
              <a:rPr lang="en-US" altLang="zh-CN" sz="28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ρ</a:t>
            </a: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4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4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站心坐标系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A66C5FF7-47AF-CB86-843D-002FA0AD25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48" y="4409005"/>
            <a:ext cx="5196401" cy="1760968"/>
          </a:xfrm>
          <a:prstGeom prst="rect">
            <a:avLst/>
          </a:prstGeom>
        </p:spPr>
      </p:pic>
      <p:sp>
        <p:nvSpPr>
          <p:cNvPr id="19" name="矩形 18">
            <a:extLst>
              <a:ext uri="{FF2B5EF4-FFF2-40B4-BE49-F238E27FC236}">
                <a16:creationId xmlns:a16="http://schemas.microsoft.com/office/drawing/2014/main" id="{DF51D492-5642-379D-1B1D-61CD31542964}"/>
              </a:ext>
            </a:extLst>
          </p:cNvPr>
          <p:cNvSpPr/>
          <p:nvPr/>
        </p:nvSpPr>
        <p:spPr>
          <a:xfrm>
            <a:off x="6169747" y="5005750"/>
            <a:ext cx="207282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en-US" altLang="zh-CN" sz="2400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atan2</a:t>
            </a:r>
            <a:r>
              <a:rPr lang="en-US" altLang="zh-CN" sz="24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en-US" sz="24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函数</a:t>
            </a:r>
            <a:endParaRPr lang="zh-CN" sz="2400" b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D9F450B2-A510-9802-61BD-BFFD391119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8413" y="1207017"/>
            <a:ext cx="3071838" cy="2771036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330920E7-4400-479C-4FBD-0CA85A56E99E}"/>
              </a:ext>
            </a:extLst>
          </p:cNvPr>
          <p:cNvSpPr/>
          <p:nvPr/>
        </p:nvSpPr>
        <p:spPr>
          <a:xfrm>
            <a:off x="1843982" y="5109385"/>
            <a:ext cx="379653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6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地平坐标随周日运动非线性变化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5456B403-C33E-A2A2-C701-AA4DBB0C2D8A}"/>
              </a:ext>
            </a:extLst>
          </p:cNvPr>
          <p:cNvSpPr/>
          <p:nvPr/>
        </p:nvSpPr>
        <p:spPr>
          <a:xfrm>
            <a:off x="3019164" y="2239633"/>
            <a:ext cx="130611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en-US" altLang="zh-CN" sz="14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</a:t>
            </a:r>
            <a:r>
              <a:rPr lang="en-US" altLang="zh-CN" sz="14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en-US" sz="14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注意已经将 </a:t>
            </a:r>
            <a:r>
              <a:rPr lang="en-US" altLang="zh-CN" sz="1400" b="1" i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y </a:t>
            </a:r>
            <a:r>
              <a:rPr lang="zh-CN" altLang="en-US" sz="14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轴反向</a:t>
            </a:r>
            <a:endParaRPr lang="zh-CN" sz="1400" b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DB99F31-8213-400C-D6E0-F1B78A905178}"/>
              </a:ext>
            </a:extLst>
          </p:cNvPr>
          <p:cNvSpPr/>
          <p:nvPr/>
        </p:nvSpPr>
        <p:spPr>
          <a:xfrm>
            <a:off x="8800333" y="5189318"/>
            <a:ext cx="1873339" cy="461665"/>
          </a:xfrm>
          <a:prstGeom prst="rect">
            <a:avLst/>
          </a:prstGeom>
          <a:ln w="1905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极移在哪？</a:t>
            </a:r>
            <a:endParaRPr lang="zh-CN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图形 12" descr="困惑的脸轮廓 纯色填充">
            <a:extLst>
              <a:ext uri="{FF2B5EF4-FFF2-40B4-BE49-F238E27FC236}">
                <a16:creationId xmlns:a16="http://schemas.microsoft.com/office/drawing/2014/main" id="{B1ABEF74-13B7-3AED-7F2D-F2C4F7376A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711200"/>
            <a:ext cx="571360" cy="571360"/>
          </a:xfrm>
          <a:prstGeom prst="rect">
            <a:avLst/>
          </a:prstGeom>
        </p:spPr>
      </p:pic>
      <p:graphicFrame>
        <p:nvGraphicFramePr>
          <p:cNvPr id="10" name="对象 9">
            <a:extLst>
              <a:ext uri="{FF2B5EF4-FFF2-40B4-BE49-F238E27FC236}">
                <a16:creationId xmlns:a16="http://schemas.microsoft.com/office/drawing/2014/main" id="{B2DF8817-723C-BC09-8198-E4B21F4DD75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87759923"/>
              </p:ext>
            </p:extLst>
          </p:nvPr>
        </p:nvGraphicFramePr>
        <p:xfrm>
          <a:off x="3138629" y="3100293"/>
          <a:ext cx="1511102" cy="4297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6" imgW="691920" imgH="196560" progId="Equation.AxMath">
                  <p:embed/>
                </p:oleObj>
              </mc:Choice>
              <mc:Fallback>
                <p:oleObj name="AxMath" r:id="rId6" imgW="691920" imgH="19656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138629" y="3100293"/>
                        <a:ext cx="1511102" cy="4297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对象 15">
            <a:extLst>
              <a:ext uri="{FF2B5EF4-FFF2-40B4-BE49-F238E27FC236}">
                <a16:creationId xmlns:a16="http://schemas.microsoft.com/office/drawing/2014/main" id="{D5025609-9ABC-6AD1-3CD8-76664CF3E96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25532043"/>
              </p:ext>
            </p:extLst>
          </p:nvPr>
        </p:nvGraphicFramePr>
        <p:xfrm>
          <a:off x="1722788" y="3712148"/>
          <a:ext cx="4264025" cy="430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8" imgW="1951920" imgH="196560" progId="Equation.AxMath">
                  <p:embed/>
                </p:oleObj>
              </mc:Choice>
              <mc:Fallback>
                <p:oleObj name="AxMath" r:id="rId8" imgW="1951920" imgH="196560" progId="Equation.AxMath">
                  <p:embed/>
                  <p:pic>
                    <p:nvPicPr>
                      <p:cNvPr id="10" name="对象 9">
                        <a:extLst>
                          <a:ext uri="{FF2B5EF4-FFF2-40B4-BE49-F238E27FC236}">
                            <a16:creationId xmlns:a16="http://schemas.microsoft.com/office/drawing/2014/main" id="{B2DF8817-723C-BC09-8198-E4B21F4DD75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722788" y="3712148"/>
                        <a:ext cx="4264025" cy="4302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对象 17">
            <a:extLst>
              <a:ext uri="{FF2B5EF4-FFF2-40B4-BE49-F238E27FC236}">
                <a16:creationId xmlns:a16="http://schemas.microsoft.com/office/drawing/2014/main" id="{ABF0DF5F-199B-C14B-3FC7-48FE8B5DB97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74462056"/>
              </p:ext>
            </p:extLst>
          </p:nvPr>
        </p:nvGraphicFramePr>
        <p:xfrm>
          <a:off x="764191" y="1837464"/>
          <a:ext cx="2327275" cy="1101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0" imgW="1164240" imgH="550080" progId="Equation.AxMath">
                  <p:embed/>
                </p:oleObj>
              </mc:Choice>
              <mc:Fallback>
                <p:oleObj name="AxMath" r:id="rId10" imgW="1164240" imgH="550080" progId="Equation.AxMath">
                  <p:embed/>
                  <p:pic>
                    <p:nvPicPr>
                      <p:cNvPr id="13" name="对象 12">
                        <a:extLst>
                          <a:ext uri="{FF2B5EF4-FFF2-40B4-BE49-F238E27FC236}">
                            <a16:creationId xmlns:a16="http://schemas.microsoft.com/office/drawing/2014/main" id="{127FCF09-C13A-371A-32A9-6A3088B50F1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764191" y="1837464"/>
                        <a:ext cx="2327275" cy="1101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对象 20">
            <a:extLst>
              <a:ext uri="{FF2B5EF4-FFF2-40B4-BE49-F238E27FC236}">
                <a16:creationId xmlns:a16="http://schemas.microsoft.com/office/drawing/2014/main" id="{81076086-D8B4-296B-69DC-D00747D0E06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50846180"/>
              </p:ext>
            </p:extLst>
          </p:nvPr>
        </p:nvGraphicFramePr>
        <p:xfrm>
          <a:off x="5097194" y="1821861"/>
          <a:ext cx="2089150" cy="1101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2" imgW="1044360" imgH="550080" progId="Equation.AxMath">
                  <p:embed/>
                </p:oleObj>
              </mc:Choice>
              <mc:Fallback>
                <p:oleObj name="AxMath" r:id="rId12" imgW="1044360" imgH="550080" progId="Equation.AxMath">
                  <p:embed/>
                  <p:pic>
                    <p:nvPicPr>
                      <p:cNvPr id="18" name="对象 17">
                        <a:extLst>
                          <a:ext uri="{FF2B5EF4-FFF2-40B4-BE49-F238E27FC236}">
                            <a16:creationId xmlns:a16="http://schemas.microsoft.com/office/drawing/2014/main" id="{ABF0DF5F-199B-C14B-3FC7-48FE8B5DB97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097194" y="1821861"/>
                        <a:ext cx="2089150" cy="1101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95211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8" grpId="0"/>
      <p:bldP spid="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2A92C011-1307-51B8-B306-C9444397344E}"/>
              </a:ext>
            </a:extLst>
          </p:cNvPr>
          <p:cNvSpPr/>
          <p:nvPr/>
        </p:nvSpPr>
        <p:spPr>
          <a:xfrm>
            <a:off x="407987" y="1052513"/>
            <a:ext cx="11376025" cy="35248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站心赤道坐标系 </a:t>
            </a:r>
            <a:r>
              <a:rPr lang="en-US" altLang="zh-CN" sz="28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ρ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—&gt;  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地心赤道坐标系 </a:t>
            </a:r>
            <a:r>
              <a:rPr lang="en-US" altLang="zh-CN" sz="28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r</a:t>
            </a:r>
            <a:endParaRPr lang="zh-CN" altLang="en-US" sz="2800" b="1" i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历元站心平赤道坐标系 </a:t>
            </a:r>
            <a:r>
              <a:rPr lang="en-US" altLang="zh-CN" sz="2800" b="1" i="1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ρ</a:t>
            </a:r>
            <a:r>
              <a:rPr lang="en-US" altLang="zh-CN" sz="2800" i="1" baseline="-250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J</a:t>
            </a:r>
            <a:endParaRPr lang="en-US" altLang="zh-CN" sz="2800" baseline="-25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5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站心坐标系</a:t>
            </a:r>
          </a:p>
        </p:txBody>
      </p:sp>
      <p:pic>
        <p:nvPicPr>
          <p:cNvPr id="13" name="图形 12" descr="困惑的脸轮廓 纯色填充">
            <a:extLst>
              <a:ext uri="{FF2B5EF4-FFF2-40B4-BE49-F238E27FC236}">
                <a16:creationId xmlns:a16="http://schemas.microsoft.com/office/drawing/2014/main" id="{B1ABEF74-13B7-3AED-7F2D-F2C4F7376A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711200"/>
            <a:ext cx="571360" cy="571360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5F5EC375-58C2-FD98-8BB6-AE6BAC194764}"/>
              </a:ext>
            </a:extLst>
          </p:cNvPr>
          <p:cNvSpPr/>
          <p:nvPr/>
        </p:nvSpPr>
        <p:spPr>
          <a:xfrm>
            <a:off x="2795462" y="2163625"/>
            <a:ext cx="187333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啥坐标系？</a:t>
            </a:r>
            <a:endParaRPr 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4A83356D-45AC-D2A8-1A6D-20CAA57F5785}"/>
              </a:ext>
            </a:extLst>
          </p:cNvPr>
          <p:cNvCxnSpPr>
            <a:cxnSpLocks/>
            <a:stCxn id="14" idx="1"/>
          </p:cNvCxnSpPr>
          <p:nvPr/>
        </p:nvCxnSpPr>
        <p:spPr>
          <a:xfrm flipH="1" flipV="1">
            <a:off x="2072559" y="2090796"/>
            <a:ext cx="722903" cy="303662"/>
          </a:xfrm>
          <a:prstGeom prst="straightConnector1">
            <a:avLst/>
          </a:prstGeom>
          <a:ln w="28575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>
            <a:extLst>
              <a:ext uri="{FF2B5EF4-FFF2-40B4-BE49-F238E27FC236}">
                <a16:creationId xmlns:a16="http://schemas.microsoft.com/office/drawing/2014/main" id="{72D69366-4AAF-3C8D-1739-C52F05E6090F}"/>
              </a:ext>
            </a:extLst>
          </p:cNvPr>
          <p:cNvSpPr/>
          <p:nvPr/>
        </p:nvSpPr>
        <p:spPr>
          <a:xfrm>
            <a:off x="5044225" y="2282836"/>
            <a:ext cx="123666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站址坐标</a:t>
            </a:r>
            <a:endParaRPr lang="zh-CN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BF1FC83B-BE33-80DC-9824-320DEBC8DE89}"/>
              </a:ext>
            </a:extLst>
          </p:cNvPr>
          <p:cNvCxnSpPr>
            <a:cxnSpLocks/>
            <a:stCxn id="24" idx="1"/>
          </p:cNvCxnSpPr>
          <p:nvPr/>
        </p:nvCxnSpPr>
        <p:spPr>
          <a:xfrm flipH="1" flipV="1">
            <a:off x="4636238" y="2165583"/>
            <a:ext cx="407987" cy="301919"/>
          </a:xfrm>
          <a:prstGeom prst="straightConnector1">
            <a:avLst/>
          </a:prstGeom>
          <a:ln w="28575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对象 9">
            <a:extLst>
              <a:ext uri="{FF2B5EF4-FFF2-40B4-BE49-F238E27FC236}">
                <a16:creationId xmlns:a16="http://schemas.microsoft.com/office/drawing/2014/main" id="{4775A4DD-591A-4A25-0457-BEED700DC97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95678101"/>
              </p:ext>
            </p:extLst>
          </p:nvPr>
        </p:nvGraphicFramePr>
        <p:xfrm>
          <a:off x="2008823" y="3205421"/>
          <a:ext cx="1339850" cy="38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4" imgW="670320" imgH="190800" progId="Equation.AxMath">
                  <p:embed/>
                </p:oleObj>
              </mc:Choice>
              <mc:Fallback>
                <p:oleObj name="AxMath" r:id="rId4" imgW="670320" imgH="190800" progId="Equation.AxMath">
                  <p:embed/>
                  <p:pic>
                    <p:nvPicPr>
                      <p:cNvPr id="7" name="对象 6">
                        <a:extLst>
                          <a:ext uri="{FF2B5EF4-FFF2-40B4-BE49-F238E27FC236}">
                            <a16:creationId xmlns:a16="http://schemas.microsoft.com/office/drawing/2014/main" id="{DA274793-0047-FA6D-C942-A1B3D9203BD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008823" y="3205421"/>
                        <a:ext cx="1339850" cy="38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对象 15">
            <a:extLst>
              <a:ext uri="{FF2B5EF4-FFF2-40B4-BE49-F238E27FC236}">
                <a16:creationId xmlns:a16="http://schemas.microsoft.com/office/drawing/2014/main" id="{D41B55CA-D733-058C-AB15-047F769E3E3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7933975"/>
              </p:ext>
            </p:extLst>
          </p:nvPr>
        </p:nvGraphicFramePr>
        <p:xfrm>
          <a:off x="2008823" y="3605534"/>
          <a:ext cx="1812925" cy="39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6" imgW="907200" imgH="196560" progId="Equation.AxMath">
                  <p:embed/>
                </p:oleObj>
              </mc:Choice>
              <mc:Fallback>
                <p:oleObj name="AxMath" r:id="rId6" imgW="907200" imgH="196560" progId="Equation.AxMath">
                  <p:embed/>
                  <p:pic>
                    <p:nvPicPr>
                      <p:cNvPr id="9" name="对象 8">
                        <a:extLst>
                          <a:ext uri="{FF2B5EF4-FFF2-40B4-BE49-F238E27FC236}">
                            <a16:creationId xmlns:a16="http://schemas.microsoft.com/office/drawing/2014/main" id="{C599EA63-B9B6-470D-E1DA-80A43023ABD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008823" y="3605534"/>
                        <a:ext cx="1812925" cy="393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对象 20">
            <a:extLst>
              <a:ext uri="{FF2B5EF4-FFF2-40B4-BE49-F238E27FC236}">
                <a16:creationId xmlns:a16="http://schemas.microsoft.com/office/drawing/2014/main" id="{1D3A4E8B-1B30-6D4A-F3A0-3D081A9C8C6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27993759"/>
              </p:ext>
            </p:extLst>
          </p:nvPr>
        </p:nvGraphicFramePr>
        <p:xfrm>
          <a:off x="1998663" y="1766123"/>
          <a:ext cx="3003550" cy="409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8" imgW="1501200" imgH="204120" progId="Equation.AxMath">
                  <p:embed/>
                </p:oleObj>
              </mc:Choice>
              <mc:Fallback>
                <p:oleObj name="AxMath" r:id="rId8" imgW="1501200" imgH="20412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998663" y="1766123"/>
                        <a:ext cx="3003550" cy="409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矩形 28">
            <a:extLst>
              <a:ext uri="{FF2B5EF4-FFF2-40B4-BE49-F238E27FC236}">
                <a16:creationId xmlns:a16="http://schemas.microsoft.com/office/drawing/2014/main" id="{1AD9A8FB-D39D-DA34-9206-22763E36DE3B}"/>
              </a:ext>
            </a:extLst>
          </p:cNvPr>
          <p:cNvSpPr/>
          <p:nvPr/>
        </p:nvSpPr>
        <p:spPr>
          <a:xfrm>
            <a:off x="201487" y="5461436"/>
            <a:ext cx="259397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赤道式望远镜安装的北天极和地固系固联</a:t>
            </a:r>
            <a:endParaRPr 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0" name="图片 29">
            <a:extLst>
              <a:ext uri="{FF2B5EF4-FFF2-40B4-BE49-F238E27FC236}">
                <a16:creationId xmlns:a16="http://schemas.microsoft.com/office/drawing/2014/main" id="{5DFDAB8C-95B7-8034-3370-3766EF9873D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431893" y="4132557"/>
            <a:ext cx="3058358" cy="2441399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  <p:pic>
        <p:nvPicPr>
          <p:cNvPr id="31" name="图片 30">
            <a:extLst>
              <a:ext uri="{FF2B5EF4-FFF2-40B4-BE49-F238E27FC236}">
                <a16:creationId xmlns:a16="http://schemas.microsoft.com/office/drawing/2014/main" id="{8F9D895E-AC9A-7DEB-14A3-4CA4B60FC02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418413" y="1207017"/>
            <a:ext cx="3071838" cy="2771036"/>
          </a:xfrm>
          <a:prstGeom prst="rect">
            <a:avLst/>
          </a:prstGeom>
        </p:spPr>
      </p:pic>
      <p:graphicFrame>
        <p:nvGraphicFramePr>
          <p:cNvPr id="32" name="对象 31">
            <a:extLst>
              <a:ext uri="{FF2B5EF4-FFF2-40B4-BE49-F238E27FC236}">
                <a16:creationId xmlns:a16="http://schemas.microsoft.com/office/drawing/2014/main" id="{836B41FC-2DC1-2059-8AF9-62BAF352F10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38121732"/>
              </p:ext>
            </p:extLst>
          </p:nvPr>
        </p:nvGraphicFramePr>
        <p:xfrm>
          <a:off x="1146085" y="4361871"/>
          <a:ext cx="5187950" cy="39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2" imgW="2594160" imgH="196560" progId="Equation.AxMath">
                  <p:embed/>
                </p:oleObj>
              </mc:Choice>
              <mc:Fallback>
                <p:oleObj name="AxMath" r:id="rId12" imgW="2594160" imgH="196560" progId="Equation.AxMath">
                  <p:embed/>
                  <p:pic>
                    <p:nvPicPr>
                      <p:cNvPr id="21" name="对象 20">
                        <a:extLst>
                          <a:ext uri="{FF2B5EF4-FFF2-40B4-BE49-F238E27FC236}">
                            <a16:creationId xmlns:a16="http://schemas.microsoft.com/office/drawing/2014/main" id="{1D3A4E8B-1B30-6D4A-F3A0-3D081A9C8C6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146085" y="4361871"/>
                        <a:ext cx="5187950" cy="393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" name="对象 32">
            <a:extLst>
              <a:ext uri="{FF2B5EF4-FFF2-40B4-BE49-F238E27FC236}">
                <a16:creationId xmlns:a16="http://schemas.microsoft.com/office/drawing/2014/main" id="{5F8DFE13-EAAA-7F87-4D64-C559309FCEA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29687498"/>
              </p:ext>
            </p:extLst>
          </p:nvPr>
        </p:nvGraphicFramePr>
        <p:xfrm>
          <a:off x="1146085" y="4899818"/>
          <a:ext cx="2286000" cy="39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4" imgW="1142280" imgH="196560" progId="Equation.AxMath">
                  <p:embed/>
                </p:oleObj>
              </mc:Choice>
              <mc:Fallback>
                <p:oleObj name="AxMath" r:id="rId14" imgW="1142280" imgH="196560" progId="Equation.AxMath">
                  <p:embed/>
                  <p:pic>
                    <p:nvPicPr>
                      <p:cNvPr id="10" name="对象 9">
                        <a:extLst>
                          <a:ext uri="{FF2B5EF4-FFF2-40B4-BE49-F238E27FC236}">
                            <a16:creationId xmlns:a16="http://schemas.microsoft.com/office/drawing/2014/main" id="{4775A4DD-591A-4A25-0457-BEED700DC97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1146085" y="4899818"/>
                        <a:ext cx="2286000" cy="393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" name="对象 33">
            <a:extLst>
              <a:ext uri="{FF2B5EF4-FFF2-40B4-BE49-F238E27FC236}">
                <a16:creationId xmlns:a16="http://schemas.microsoft.com/office/drawing/2014/main" id="{FA210517-7D9C-391D-46DA-52F1D3768C9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49430612"/>
              </p:ext>
            </p:extLst>
          </p:nvPr>
        </p:nvGraphicFramePr>
        <p:xfrm>
          <a:off x="2888513" y="5613753"/>
          <a:ext cx="3003550" cy="409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6" imgW="1501200" imgH="204120" progId="Equation.AxMath">
                  <p:embed/>
                </p:oleObj>
              </mc:Choice>
              <mc:Fallback>
                <p:oleObj name="AxMath" r:id="rId16" imgW="1501200" imgH="204120" progId="Equation.AxMath">
                  <p:embed/>
                  <p:pic>
                    <p:nvPicPr>
                      <p:cNvPr id="21" name="对象 20">
                        <a:extLst>
                          <a:ext uri="{FF2B5EF4-FFF2-40B4-BE49-F238E27FC236}">
                            <a16:creationId xmlns:a16="http://schemas.microsoft.com/office/drawing/2014/main" id="{1D3A4E8B-1B30-6D4A-F3A0-3D081A9C8C6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2888513" y="5613753"/>
                        <a:ext cx="3003550" cy="409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5" name="矩形 34">
            <a:extLst>
              <a:ext uri="{FF2B5EF4-FFF2-40B4-BE49-F238E27FC236}">
                <a16:creationId xmlns:a16="http://schemas.microsoft.com/office/drawing/2014/main" id="{2A664363-469F-6061-9FEE-A76E4FB29A2A}"/>
              </a:ext>
            </a:extLst>
          </p:cNvPr>
          <p:cNvSpPr/>
          <p:nvPr/>
        </p:nvSpPr>
        <p:spPr>
          <a:xfrm>
            <a:off x="3465638" y="4787295"/>
            <a:ext cx="214221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用于目标定位结果求其空间坐标</a:t>
            </a:r>
            <a:endParaRPr lang="zh-CN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6C138ADC-F0C7-DFC9-BD6E-ADE8DAFD4024}"/>
              </a:ext>
            </a:extLst>
          </p:cNvPr>
          <p:cNvSpPr/>
          <p:nvPr/>
        </p:nvSpPr>
        <p:spPr>
          <a:xfrm>
            <a:off x="5925291" y="5509798"/>
            <a:ext cx="24466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用于由目标空间坐标求望远镜指向</a:t>
            </a:r>
            <a:endParaRPr lang="zh-CN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5A7DC23F-DA99-BDCD-0F56-2EC8B0CDCDEA}"/>
              </a:ext>
            </a:extLst>
          </p:cNvPr>
          <p:cNvSpPr/>
          <p:nvPr/>
        </p:nvSpPr>
        <p:spPr>
          <a:xfrm>
            <a:off x="5373284" y="4968337"/>
            <a:ext cx="144098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en-US" altLang="zh-CN" sz="1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12</a:t>
            </a:r>
            <a:r>
              <a:rPr lang="zh-CN" altLang="en-US" sz="1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节课见</a:t>
            </a:r>
            <a:r>
              <a:rPr lang="en-US" altLang="zh-CN" sz="1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~</a:t>
            </a:r>
            <a:endParaRPr lang="zh-CN" sz="1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弧形 37">
            <a:extLst>
              <a:ext uri="{FF2B5EF4-FFF2-40B4-BE49-F238E27FC236}">
                <a16:creationId xmlns:a16="http://schemas.microsoft.com/office/drawing/2014/main" id="{DD376F11-D6B5-BE15-232B-0E401EA97D77}"/>
              </a:ext>
            </a:extLst>
          </p:cNvPr>
          <p:cNvSpPr/>
          <p:nvPr/>
        </p:nvSpPr>
        <p:spPr>
          <a:xfrm rot="1932715">
            <a:off x="3114566" y="1635086"/>
            <a:ext cx="3522082" cy="3904974"/>
          </a:xfrm>
          <a:prstGeom prst="arc">
            <a:avLst>
              <a:gd name="adj1" fmla="val 16545624"/>
              <a:gd name="adj2" fmla="val 0"/>
            </a:avLst>
          </a:prstGeom>
          <a:ln w="38100">
            <a:solidFill>
              <a:srgbClr val="FF0000"/>
            </a:solidFill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弧形 38">
            <a:extLst>
              <a:ext uri="{FF2B5EF4-FFF2-40B4-BE49-F238E27FC236}">
                <a16:creationId xmlns:a16="http://schemas.microsoft.com/office/drawing/2014/main" id="{85EC03F0-D27D-3A8A-CE80-CA9FEBE08397}"/>
              </a:ext>
            </a:extLst>
          </p:cNvPr>
          <p:cNvSpPr/>
          <p:nvPr/>
        </p:nvSpPr>
        <p:spPr>
          <a:xfrm rot="14569993">
            <a:off x="490992" y="3720839"/>
            <a:ext cx="1619172" cy="1367152"/>
          </a:xfrm>
          <a:prstGeom prst="arc">
            <a:avLst>
              <a:gd name="adj1" fmla="val 13585773"/>
              <a:gd name="adj2" fmla="val 1385305"/>
            </a:avLst>
          </a:prstGeom>
          <a:ln w="38100">
            <a:solidFill>
              <a:srgbClr val="FF0000"/>
            </a:solidFill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id="{441CBCE3-7192-5CFD-E532-1DC861D9135B}"/>
              </a:ext>
            </a:extLst>
          </p:cNvPr>
          <p:cNvCxnSpPr/>
          <p:nvPr/>
        </p:nvCxnSpPr>
        <p:spPr>
          <a:xfrm>
            <a:off x="152400" y="4132557"/>
            <a:ext cx="78295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矩形 41">
            <a:extLst>
              <a:ext uri="{FF2B5EF4-FFF2-40B4-BE49-F238E27FC236}">
                <a16:creationId xmlns:a16="http://schemas.microsoft.com/office/drawing/2014/main" id="{042EC2FE-2A7E-2699-D3C2-54B053C6A8F4}"/>
              </a:ext>
            </a:extLst>
          </p:cNvPr>
          <p:cNvSpPr/>
          <p:nvPr/>
        </p:nvSpPr>
        <p:spPr>
          <a:xfrm>
            <a:off x="1736077" y="6205196"/>
            <a:ext cx="497401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所以，该站心赤道坐标系的定义？</a:t>
            </a:r>
            <a:endParaRPr lang="zh-CN" sz="2400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3" name="矩形: 圆角 42">
            <a:extLst>
              <a:ext uri="{FF2B5EF4-FFF2-40B4-BE49-F238E27FC236}">
                <a16:creationId xmlns:a16="http://schemas.microsoft.com/office/drawing/2014/main" id="{1C86E553-A773-67FB-86AC-F37FAEE5106F}"/>
              </a:ext>
            </a:extLst>
          </p:cNvPr>
          <p:cNvSpPr/>
          <p:nvPr/>
        </p:nvSpPr>
        <p:spPr>
          <a:xfrm>
            <a:off x="1045476" y="4813698"/>
            <a:ext cx="2403385" cy="506223"/>
          </a:xfrm>
          <a:prstGeom prst="roundRect">
            <a:avLst/>
          </a:prstGeom>
          <a:noFill/>
          <a:ln w="28575">
            <a:solidFill>
              <a:srgbClr val="0000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矩形: 圆角 43">
            <a:extLst>
              <a:ext uri="{FF2B5EF4-FFF2-40B4-BE49-F238E27FC236}">
                <a16:creationId xmlns:a16="http://schemas.microsoft.com/office/drawing/2014/main" id="{63D1F33B-AFBD-F556-CBBA-0446F4157829}"/>
              </a:ext>
            </a:extLst>
          </p:cNvPr>
          <p:cNvSpPr/>
          <p:nvPr/>
        </p:nvSpPr>
        <p:spPr>
          <a:xfrm>
            <a:off x="2819380" y="5544501"/>
            <a:ext cx="3070006" cy="506223"/>
          </a:xfrm>
          <a:prstGeom prst="roundRect">
            <a:avLst/>
          </a:prstGeom>
          <a:noFill/>
          <a:ln w="28575">
            <a:solidFill>
              <a:srgbClr val="0000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02803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29" grpId="0"/>
      <p:bldP spid="35" grpId="0"/>
      <p:bldP spid="36" grpId="0"/>
      <p:bldP spid="37" grpId="0"/>
      <p:bldP spid="38" grpId="0" animBg="1"/>
      <p:bldP spid="39" grpId="0" animBg="1"/>
      <p:bldP spid="42" grpId="0"/>
      <p:bldP spid="43" grpId="0" animBg="1"/>
      <p:bldP spid="4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55469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站址坐标 </a:t>
            </a:r>
            <a:r>
              <a:rPr lang="en-US" altLang="zh-CN" sz="2800" b="1" i="1" dirty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R</a:t>
            </a:r>
            <a:r>
              <a:rPr lang="en-US" altLang="zh-CN" sz="2800" b="1" i="1" baseline="-25000" dirty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A</a:t>
            </a:r>
            <a:r>
              <a:rPr lang="zh-CN" altLang="en-US" sz="2800" b="1" dirty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（</a:t>
            </a:r>
            <a:r>
              <a:rPr lang="en-US" altLang="zh-CN" sz="2800" i="1" dirty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H</a:t>
            </a:r>
            <a:r>
              <a:rPr lang="zh-CN" altLang="en-US" sz="2800" dirty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，</a:t>
            </a:r>
            <a:r>
              <a:rPr lang="en-US" altLang="zh-CN" sz="2800" i="1" dirty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λ</a:t>
            </a:r>
            <a:r>
              <a:rPr lang="zh-CN" altLang="en-US" sz="2800" dirty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，</a:t>
            </a:r>
            <a:r>
              <a:rPr lang="en-US" altLang="zh-CN" sz="2800" i="1" dirty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φ</a:t>
            </a:r>
            <a:r>
              <a:rPr lang="zh-CN" altLang="en-US" sz="2800" b="1" dirty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）</a:t>
            </a:r>
            <a:endParaRPr lang="en-US" altLang="zh-CN" sz="2800" b="1" dirty="0">
              <a:solidFill>
                <a:prstClr val="black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fontAlgn="auto">
              <a:spcAft>
                <a:spcPts val="0"/>
              </a:spcAft>
            </a:pPr>
            <a:r>
              <a:rPr lang="en-US" altLang="zh-CN" sz="28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	</a:t>
            </a:r>
            <a:r>
              <a:rPr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</a:t>
            </a:r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“地平”的定义？</a:t>
            </a:r>
            <a:endParaRPr lang="en-US" altLang="zh-CN" sz="2400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i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H</a:t>
            </a:r>
            <a:r>
              <a:rPr lang="zh-CN" altLang="en-US" sz="24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大地高</a:t>
            </a:r>
            <a:endParaRPr lang="en-US" altLang="zh-CN" sz="2400" b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沿法线到参考椭球面距离</a:t>
            </a:r>
            <a:endParaRPr lang="en-US" altLang="zh-CN" sz="20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高程异常：与</a:t>
            </a:r>
            <a:r>
              <a:rPr lang="zh-CN" altLang="en-US" sz="20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正高</a:t>
            </a:r>
            <a:r>
              <a:rPr lang="zh-C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（海拔高度）之差</a:t>
            </a: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i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λ</a:t>
            </a:r>
            <a:r>
              <a:rPr lang="en-US" altLang="zh-CN" sz="2400" b="1" i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</a:t>
            </a:r>
            <a:r>
              <a:rPr lang="zh-CN" altLang="en-US" sz="24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大地经度</a:t>
            </a:r>
            <a:r>
              <a:rPr lang="en-US" altLang="zh-CN" sz="24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/</a:t>
            </a:r>
            <a:r>
              <a:rPr lang="zh-CN" altLang="en-US" sz="24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测地经度</a:t>
            </a:r>
            <a:endParaRPr lang="en-US" altLang="zh-CN" sz="2400" b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与格林尼治子午面夹角</a:t>
            </a:r>
            <a:endParaRPr lang="en-US" altLang="zh-CN" sz="20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i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φ</a:t>
            </a:r>
            <a:r>
              <a:rPr lang="en-US" altLang="zh-CN" sz="2400" b="1" i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</a:t>
            </a:r>
            <a:r>
              <a:rPr lang="zh-CN" altLang="en-US" sz="24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大地纬度</a:t>
            </a:r>
            <a:r>
              <a:rPr lang="en-US" altLang="zh-CN" sz="24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/</a:t>
            </a:r>
            <a:r>
              <a:rPr lang="zh-CN" altLang="en-US" sz="24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测地纬度</a:t>
            </a:r>
            <a:r>
              <a:rPr lang="en-US" altLang="zh-CN" sz="24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/</a:t>
            </a:r>
            <a:r>
              <a:rPr lang="zh-CN" altLang="en-US" sz="24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站址纬度</a:t>
            </a:r>
            <a:endParaRPr lang="en-US" altLang="zh-CN" sz="2400" b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参考椭球面法线与赤道面夹角</a:t>
            </a:r>
            <a:endParaRPr lang="en-US" altLang="zh-CN" sz="20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垂线偏差：与铅垂线方向（</a:t>
            </a:r>
            <a:r>
              <a:rPr lang="zh-CN" altLang="en-US" sz="20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天文纬度</a:t>
            </a:r>
            <a:r>
              <a:rPr lang="zh-C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）之差</a:t>
            </a:r>
            <a:endParaRPr lang="en-US" altLang="zh-CN" sz="20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区别于</a:t>
            </a:r>
            <a:r>
              <a:rPr lang="zh-CN" altLang="en-US" sz="20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地心纬度</a:t>
            </a:r>
            <a:r>
              <a:rPr lang="zh-C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（不可忽略）</a:t>
            </a: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6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站心坐标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33B1FC80-EC96-EF7E-66C4-7B9B72101197}"/>
              </a:ext>
            </a:extLst>
          </p:cNvPr>
          <p:cNvSpPr/>
          <p:nvPr/>
        </p:nvSpPr>
        <p:spPr>
          <a:xfrm>
            <a:off x="5377189" y="1004727"/>
            <a:ext cx="4965943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参考椭球：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地固坐标系下的旋转椭球体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 fontAlgn="auto">
              <a:spcBef>
                <a:spcPts val="600"/>
              </a:spcBef>
              <a:spcAft>
                <a:spcPts val="0"/>
              </a:spcAft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扁率 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ε = 1/298.257223563 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WGS84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9288747-AE97-97B5-9586-8D4E999DDC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47469" y="3200086"/>
            <a:ext cx="3391326" cy="3352975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DAD83851-B5EA-B594-6EF8-E751D54E20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7466" y="1745010"/>
            <a:ext cx="3646260" cy="2751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图形 1" descr="紧张的脸轮廓 纯色填充">
            <a:extLst>
              <a:ext uri="{FF2B5EF4-FFF2-40B4-BE49-F238E27FC236}">
                <a16:creationId xmlns:a16="http://schemas.microsoft.com/office/drawing/2014/main" id="{37C16F32-CD74-B590-53DA-86754BB805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3817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38942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测站位置矢量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7</a:t>
            </a:fld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2949200" y="5807533"/>
            <a:ext cx="263931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忽略量级：</a:t>
            </a:r>
            <a:endParaRPr lang="zh-CN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站心坐标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7FA9A91A-CD8C-7755-4A9B-B96AC15D45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0578" y="2195570"/>
            <a:ext cx="3489530" cy="1167086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75F6FBAF-B2FD-F168-06AA-D807F51D63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7292" y="3471782"/>
            <a:ext cx="3980908" cy="350741"/>
          </a:xfrm>
          <a:prstGeom prst="rect">
            <a:avLst/>
          </a:prstGeom>
        </p:spPr>
      </p:pic>
      <p:sp>
        <p:nvSpPr>
          <p:cNvPr id="19" name="矩形 18">
            <a:extLst>
              <a:ext uri="{FF2B5EF4-FFF2-40B4-BE49-F238E27FC236}">
                <a16:creationId xmlns:a16="http://schemas.microsoft.com/office/drawing/2014/main" id="{E02BCA13-5DF8-3901-D482-FEBB49BDA5AD}"/>
              </a:ext>
            </a:extLst>
          </p:cNvPr>
          <p:cNvSpPr/>
          <p:nvPr/>
        </p:nvSpPr>
        <p:spPr>
          <a:xfrm>
            <a:off x="1163624" y="1722359"/>
            <a:ext cx="379653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测地纬度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96AB015A-ECEE-833B-3FF4-C1C232E6AD72}"/>
              </a:ext>
            </a:extLst>
          </p:cNvPr>
          <p:cNvSpPr/>
          <p:nvPr/>
        </p:nvSpPr>
        <p:spPr>
          <a:xfrm>
            <a:off x="7112667" y="1727668"/>
            <a:ext cx="379653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地心纬度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9DB162EF-A548-80BD-F059-6184D01023AC}"/>
              </a:ext>
            </a:extLst>
          </p:cNvPr>
          <p:cNvSpPr/>
          <p:nvPr/>
        </p:nvSpPr>
        <p:spPr>
          <a:xfrm>
            <a:off x="5349622" y="4345379"/>
            <a:ext cx="198190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关系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455FEED4-B547-7195-383E-F5E6FF9C2F57}"/>
                  </a:ext>
                </a:extLst>
              </p:cNvPr>
              <p:cNvSpPr txBox="1"/>
              <p:nvPr/>
            </p:nvSpPr>
            <p:spPr>
              <a:xfrm>
                <a:off x="3404790" y="4761802"/>
                <a:ext cx="6110966" cy="72808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zh-CN" altLang="en-US" sz="20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zh-CN" altLang="en-US" sz="2000" i="1" smtClean="0">
                              <a:latin typeface="Cambria Math" panose="02040503050406030204" pitchFamily="18" charset="0"/>
                            </a:rPr>
                            <m:t>tan</m:t>
                          </m:r>
                        </m:fName>
                        <m:e>
                          <m:r>
                            <a:rPr lang="zh-CN" altLang="en-US" sz="2000" i="1">
                              <a:latin typeface="Cambria Math" panose="02040503050406030204" pitchFamily="18" charset="0"/>
                            </a:rPr>
                            <m:t>𝜑</m:t>
                          </m:r>
                        </m:e>
                      </m:func>
                      <m:r>
                        <a:rPr lang="zh-CN" altLang="en-US" sz="2000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zh-CN" altLang="en-US" sz="20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zh-CN" altLang="en-US" sz="2000" i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zh-CN" altLang="en-US" sz="20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200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zh-CN" altLang="en-US" sz="2000"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zh-CN" altLang="en-US" sz="2000" i="1">
                                  <a:latin typeface="Cambria Math" panose="02040503050406030204" pitchFamily="18" charset="0"/>
                                </a:rPr>
                                <m:t>𝜀</m:t>
                              </m:r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zh-CN" altLang="en-US" sz="200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sSup>
                        <m:sSupPr>
                          <m:ctrlPr>
                            <a:rPr lang="zh-CN" altLang="en-US" sz="20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func>
                            <m:funcPr>
                              <m:ctrlPr>
                                <a:rPr lang="zh-CN" altLang="en-US" sz="20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zh-CN" altLang="en-US" sz="2000" i="1" smtClean="0">
                                  <a:latin typeface="Cambria Math" panose="02040503050406030204" pitchFamily="18" charset="0"/>
                                </a:rPr>
                                <m:t>tan</m:t>
                              </m:r>
                            </m:fName>
                            <m:e>
                              <m:r>
                                <a:rPr lang="zh-CN" altLang="en-US" sz="2000" i="1">
                                  <a:latin typeface="Cambria Math" panose="02040503050406030204" pitchFamily="18" charset="0"/>
                                </a:rPr>
                                <m:t>𝜑</m:t>
                              </m:r>
                            </m:e>
                          </m:func>
                        </m:e>
                        <m:sup>
                          <m:r>
                            <a:rPr lang="zh-CN" altLang="en-US" sz="2000" i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zh-CN" altLang="en-US" sz="2000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zh-CN" altLang="en-US" sz="20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zh-CN" altLang="en-US" sz="2000" i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zh-CN" altLang="en-US" sz="20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20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zh-CN" altLang="en-US" sz="2000"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zh-CN" altLang="en-US" sz="2000" i="1">
                                  <a:latin typeface="Cambria Math" panose="02040503050406030204" pitchFamily="18" charset="0"/>
                                </a:rPr>
                                <m:t>𝜀</m:t>
                              </m:r>
                              <m:r>
                                <a:rPr lang="en-US" altLang="zh-CN" sz="20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zh-CN" altLang="en-US" sz="200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f>
                        <m:fPr>
                          <m:ctrlPr>
                            <a:rPr lang="zh-CN" altLang="en-US" sz="20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zh-CN" altLang="en-US" sz="2000" i="1">
                              <a:latin typeface="Cambria Math" panose="02040503050406030204" pitchFamily="18" charset="0"/>
                            </a:rPr>
                            <m:t>𝑍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zh-CN" altLang="en-US" sz="20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sSup>
                                <m:sSupPr>
                                  <m:ctrlPr>
                                    <a:rPr lang="zh-CN" altLang="en-US" sz="200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zh-CN" altLang="en-US" sz="2000" i="1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zh-CN" altLang="en-US" sz="2000" i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zh-CN" altLang="en-US" sz="2000" i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p>
                                <m:sSupPr>
                                  <m:ctrlPr>
                                    <a:rPr lang="zh-CN" altLang="en-US" sz="200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zh-CN" altLang="en-US" sz="2000" i="1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</m:e>
                                <m:sup>
                                  <m:r>
                                    <a:rPr lang="zh-CN" altLang="en-US" sz="2000" i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rad>
                        </m:den>
                      </m:f>
                    </m:oMath>
                  </m:oMathPara>
                </a14:m>
                <a:endParaRPr lang="zh-CN" altLang="en-US" sz="2000" dirty="0"/>
              </a:p>
            </p:txBody>
          </p:sp>
        </mc:Choice>
        <mc:Fallback xmlns=""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455FEED4-B547-7195-383E-F5E6FF9C2F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04790" y="4761802"/>
                <a:ext cx="6110966" cy="72808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8" name="图片 27">
            <a:extLst>
              <a:ext uri="{FF2B5EF4-FFF2-40B4-BE49-F238E27FC236}">
                <a16:creationId xmlns:a16="http://schemas.microsoft.com/office/drawing/2014/main" id="{27B11CEC-C9E2-5204-0CA6-296DBC72B8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41661" y="2264785"/>
            <a:ext cx="2646795" cy="126378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9" name="文本框 28">
                <a:extLst>
                  <a:ext uri="{FF2B5EF4-FFF2-40B4-BE49-F238E27FC236}">
                    <a16:creationId xmlns:a16="http://schemas.microsoft.com/office/drawing/2014/main" id="{9E441FD0-1125-6D6B-A3A4-AB9025A2370C}"/>
                  </a:ext>
                </a:extLst>
              </p:cNvPr>
              <p:cNvSpPr txBox="1"/>
              <p:nvPr/>
            </p:nvSpPr>
            <p:spPr>
              <a:xfrm>
                <a:off x="4872990" y="5661331"/>
                <a:ext cx="1005703" cy="72808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zh-CN" altLang="en-US" sz="2000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2000" b="0" i="0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zh-CN" altLang="en-US" sz="2000" i="1">
                              <a:latin typeface="Cambria Math" panose="02040503050406030204" pitchFamily="18" charset="0"/>
                            </a:rPr>
                            <m:t>𝜀</m:t>
                          </m:r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</m:num>
                        <m:den>
                          <m:sSub>
                            <m:sSubPr>
                              <m:ctrlPr>
                                <a:rPr lang="en-US" altLang="zh-CN" sz="20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zh-CN" altLang="en-US" sz="2000" dirty="0"/>
              </a:p>
            </p:txBody>
          </p:sp>
        </mc:Choice>
        <mc:Fallback xmlns="">
          <p:sp>
            <p:nvSpPr>
              <p:cNvPr id="29" name="文本框 28">
                <a:extLst>
                  <a:ext uri="{FF2B5EF4-FFF2-40B4-BE49-F238E27FC236}">
                    <a16:creationId xmlns:a16="http://schemas.microsoft.com/office/drawing/2014/main" id="{9E441FD0-1125-6D6B-A3A4-AB9025A2370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72990" y="5661331"/>
                <a:ext cx="1005703" cy="728084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" name="矩形 29">
            <a:extLst>
              <a:ext uri="{FF2B5EF4-FFF2-40B4-BE49-F238E27FC236}">
                <a16:creationId xmlns:a16="http://schemas.microsoft.com/office/drawing/2014/main" id="{315C00A4-7B48-9C5D-3921-1DA7E39C6CAD}"/>
              </a:ext>
            </a:extLst>
          </p:cNvPr>
          <p:cNvSpPr/>
          <p:nvPr/>
        </p:nvSpPr>
        <p:spPr>
          <a:xfrm>
            <a:off x="5711605" y="5869944"/>
            <a:ext cx="39692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1000 m 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高度约 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en-US" altLang="zh-CN" b="1" baseline="30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-6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，与极移相当</a:t>
            </a:r>
            <a:endParaRPr lang="zh-CN" b="1" baseline="300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箭头: 下 31">
            <a:extLst>
              <a:ext uri="{FF2B5EF4-FFF2-40B4-BE49-F238E27FC236}">
                <a16:creationId xmlns:a16="http://schemas.microsoft.com/office/drawing/2014/main" id="{ADB2F077-8E3C-BDF6-9218-AED7DC98CC9A}"/>
              </a:ext>
            </a:extLst>
          </p:cNvPr>
          <p:cNvSpPr/>
          <p:nvPr/>
        </p:nvSpPr>
        <p:spPr>
          <a:xfrm rot="18741885">
            <a:off x="5140901" y="3747277"/>
            <a:ext cx="649413" cy="91896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箭头: 下 32">
            <a:extLst>
              <a:ext uri="{FF2B5EF4-FFF2-40B4-BE49-F238E27FC236}">
                <a16:creationId xmlns:a16="http://schemas.microsoft.com/office/drawing/2014/main" id="{5B7D8A86-D0D1-579A-0FA9-1CCA6FFCADF0}"/>
              </a:ext>
            </a:extLst>
          </p:cNvPr>
          <p:cNvSpPr/>
          <p:nvPr/>
        </p:nvSpPr>
        <p:spPr>
          <a:xfrm rot="2636265">
            <a:off x="6844702" y="3678644"/>
            <a:ext cx="649413" cy="91896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5BA2DE9-DD4F-05A5-EA7D-70B2F3FD995D}"/>
              </a:ext>
            </a:extLst>
          </p:cNvPr>
          <p:cNvSpPr/>
          <p:nvPr/>
        </p:nvSpPr>
        <p:spPr>
          <a:xfrm>
            <a:off x="6313309" y="6235526"/>
            <a:ext cx="306412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更精确结果可迭代求解</a:t>
            </a:r>
            <a:endParaRPr 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形 1" descr="紧张的脸轮廓 纯色填充">
            <a:extLst>
              <a:ext uri="{FF2B5EF4-FFF2-40B4-BE49-F238E27FC236}">
                <a16:creationId xmlns:a16="http://schemas.microsoft.com/office/drawing/2014/main" id="{CB14BF6D-E7D6-7140-8B5B-EC09317AE21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011473" y="3849882"/>
            <a:ext cx="571360" cy="571360"/>
          </a:xfrm>
          <a:prstGeom prst="rect">
            <a:avLst/>
          </a:prstGeom>
        </p:spPr>
      </p:pic>
      <p:pic>
        <p:nvPicPr>
          <p:cNvPr id="4" name="图形 3" descr="困惑的脸轮廓 纯色填充">
            <a:extLst>
              <a:ext uri="{FF2B5EF4-FFF2-40B4-BE49-F238E27FC236}">
                <a16:creationId xmlns:a16="http://schemas.microsoft.com/office/drawing/2014/main" id="{C2333A2C-7733-19E7-02BE-9D86A183B4E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79218" y="1652405"/>
            <a:ext cx="571360" cy="571360"/>
          </a:xfrm>
          <a:prstGeom prst="rect">
            <a:avLst/>
          </a:prstGeom>
        </p:spPr>
      </p:pic>
      <p:pic>
        <p:nvPicPr>
          <p:cNvPr id="8" name="图形 7" descr="困惑的脸轮廓 纯色填充">
            <a:extLst>
              <a:ext uri="{FF2B5EF4-FFF2-40B4-BE49-F238E27FC236}">
                <a16:creationId xmlns:a16="http://schemas.microsoft.com/office/drawing/2014/main" id="{BF2AA77F-D29E-3D12-448F-09F2874EE50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515044" y="1652405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612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25" grpId="0"/>
      <p:bldP spid="29" grpId="0"/>
      <p:bldP spid="30" grpId="0"/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52900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航天器可见性条件</a:t>
            </a:r>
            <a:r>
              <a:rPr lang="en-US" altLang="zh-CN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</a:t>
            </a: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：视野范围内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地平高度 </a:t>
            </a:r>
            <a:r>
              <a:rPr lang="en-US" altLang="zh-CN" sz="2400" b="1" i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h</a:t>
            </a:r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&gt; </a:t>
            </a:r>
            <a:r>
              <a:rPr lang="en-US" altLang="zh-CN" sz="2400" b="1" i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h</a:t>
            </a:r>
            <a:r>
              <a:rPr lang="en-US" altLang="zh-CN" sz="2400" b="1" baseline="-25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0</a:t>
            </a: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（地平坐标系）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大气消光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天光背景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房屋、树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望远镜机械限制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地心张角 </a:t>
            </a:r>
            <a:r>
              <a:rPr lang="en-US" altLang="zh-CN" sz="2400" b="1" i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θ</a:t>
            </a:r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&lt; </a:t>
            </a:r>
            <a:r>
              <a:rPr lang="en-US" altLang="zh-CN" sz="2400" b="1" i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θ</a:t>
            </a:r>
            <a:r>
              <a:rPr lang="en-US" altLang="zh-CN" sz="2400" b="1" baseline="-25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0</a:t>
            </a: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（地心坐标系）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从几何上，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测站可见区域 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等价于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卫星覆盖范围</a:t>
            </a:r>
            <a:endParaRPr lang="en-US" altLang="zh-CN" sz="28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8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观测几何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2DE96C40-9A7D-7670-2BDC-DFE490D012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0521" y="1588829"/>
            <a:ext cx="4153298" cy="3921917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B4E878FD-9356-84AF-1517-8984354AE994}"/>
              </a:ext>
            </a:extLst>
          </p:cNvPr>
          <p:cNvSpPr/>
          <p:nvPr/>
        </p:nvSpPr>
        <p:spPr>
          <a:xfrm>
            <a:off x="5083789" y="1902452"/>
            <a:ext cx="245314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en-US" altLang="zh-CN" b="1" i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h</a:t>
            </a:r>
            <a:r>
              <a:rPr lang="en-US" altLang="zh-CN" b="1" baseline="-25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0</a:t>
            </a:r>
            <a:r>
              <a:rPr lang="zh-CN" altLang="en-US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：</a:t>
            </a:r>
            <a:r>
              <a:rPr lang="en-US" altLang="zh-CN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5°~15°</a:t>
            </a:r>
            <a:endParaRPr lang="zh-CN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4B5158DD-32BE-7AB1-0ECB-FE4D1335EA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4954" y="4859230"/>
            <a:ext cx="3000375" cy="571500"/>
          </a:xfrm>
          <a:prstGeom prst="rect">
            <a:avLst/>
          </a:prstGeom>
        </p:spPr>
      </p:pic>
      <p:pic>
        <p:nvPicPr>
          <p:cNvPr id="2" name="图形 1" descr="困惑的脸轮廓 纯色填充">
            <a:extLst>
              <a:ext uri="{FF2B5EF4-FFF2-40B4-BE49-F238E27FC236}">
                <a16:creationId xmlns:a16="http://schemas.microsoft.com/office/drawing/2014/main" id="{08392D28-91C8-518D-657C-4F79FC0DFE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698088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0537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38942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卫星覆盖范围：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已知覆盖张角极限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测站可见区域：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已知高度角极限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9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观测几何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E39A293-4A04-0F49-FBFC-93499A87D7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2702" y="1286664"/>
            <a:ext cx="4176122" cy="4511431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ED60D6A0-E2ED-4C80-F0BB-15C7F9E4F8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6077" y="4491243"/>
            <a:ext cx="3567355" cy="1593581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D51FA674-3753-DCF7-9BA8-50AAD8579D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16077" y="1835419"/>
            <a:ext cx="3491331" cy="1593581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247D335A-9AF5-BD22-798B-74B92DAEF04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41449" y="1286664"/>
            <a:ext cx="282245" cy="344966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15684D96-12C1-B15E-CCD0-61856A0E4B7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74795" y="3852884"/>
            <a:ext cx="321446" cy="344966"/>
          </a:xfrm>
          <a:prstGeom prst="rect">
            <a:avLst/>
          </a:prstGeom>
        </p:spPr>
      </p:pic>
      <p:sp>
        <p:nvSpPr>
          <p:cNvPr id="23" name="矩形 22">
            <a:extLst>
              <a:ext uri="{FF2B5EF4-FFF2-40B4-BE49-F238E27FC236}">
                <a16:creationId xmlns:a16="http://schemas.microsoft.com/office/drawing/2014/main" id="{CD998B98-DA94-A368-8F97-15D734330BBE}"/>
              </a:ext>
            </a:extLst>
          </p:cNvPr>
          <p:cNvSpPr/>
          <p:nvPr/>
        </p:nvSpPr>
        <p:spPr>
          <a:xfrm>
            <a:off x="6982702" y="6020384"/>
            <a:ext cx="426456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这套计算方式存在什么问题？</a:t>
            </a:r>
            <a:endParaRPr lang="zh-CN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形 1" descr="困惑的脸轮廓 纯色填充">
            <a:extLst>
              <a:ext uri="{FF2B5EF4-FFF2-40B4-BE49-F238E27FC236}">
                <a16:creationId xmlns:a16="http://schemas.microsoft.com/office/drawing/2014/main" id="{60172995-DED1-4019-DEB3-3A6DFFD4C69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0" y="698088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7566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theme/theme1.xml><?xml version="1.0" encoding="utf-8"?>
<a:theme xmlns:a="http://schemas.openxmlformats.org/drawingml/2006/main" name="数学物理科学部 模板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数学物理科学部 模板</Template>
  <TotalTime>46159</TotalTime>
  <Words>954</Words>
  <Application>Microsoft Office PowerPoint</Application>
  <PresentationFormat>宽屏</PresentationFormat>
  <Paragraphs>223</Paragraphs>
  <Slides>18</Slides>
  <Notes>2</Notes>
  <HiddenSlides>0</HiddenSlides>
  <MMClips>0</MMClips>
  <ScaleCrop>false</ScaleCrop>
  <HeadingPairs>
    <vt:vector size="8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18</vt:i4>
      </vt:variant>
    </vt:vector>
  </HeadingPairs>
  <TitlesOfParts>
    <vt:vector size="29" baseType="lpstr">
      <vt:lpstr>等线</vt:lpstr>
      <vt:lpstr>华文行楷</vt:lpstr>
      <vt:lpstr>微软雅黑</vt:lpstr>
      <vt:lpstr>Arial</vt:lpstr>
      <vt:lpstr>Calibri</vt:lpstr>
      <vt:lpstr>Cambria Math</vt:lpstr>
      <vt:lpstr>Times New Roman</vt:lpstr>
      <vt:lpstr>Wingdings</vt:lpstr>
      <vt:lpstr>数学物理科学部 模板</vt:lpstr>
      <vt:lpstr>AxMath</vt:lpstr>
      <vt:lpstr>Equation.AxMath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USER</dc:creator>
  <cp:lastModifiedBy>Lin Hou-Yuan</cp:lastModifiedBy>
  <cp:revision>360</cp:revision>
  <dcterms:created xsi:type="dcterms:W3CDTF">2022-10-24T14:28:29Z</dcterms:created>
  <dcterms:modified xsi:type="dcterms:W3CDTF">2023-07-26T03:21:51Z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/>
  </property>
  <property fmtid="{D5CDD505-2E9C-101B-9397-08002B2CF9AE}" pid="3" name="KSOProductBuildVer">
    <vt:lpwstr>2052-4.6.1.7467</vt:lpwstr>
  </property>
</Properties>
</file>

<file path=docProps/thumbnail.jpeg>
</file>